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79" r:id="rId10"/>
    <p:sldId id="280" r:id="rId11"/>
    <p:sldId id="323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322" r:id="rId31"/>
    <p:sldId id="313" r:id="rId32"/>
    <p:sldId id="314" r:id="rId33"/>
    <p:sldId id="320" r:id="rId34"/>
    <p:sldId id="321" r:id="rId35"/>
    <p:sldId id="316" r:id="rId36"/>
    <p:sldId id="317" r:id="rId37"/>
    <p:sldId id="319" r:id="rId38"/>
    <p:sldId id="32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69F4A-501F-1F41-819C-5EA024D079F0}" type="datetimeFigureOut">
              <a:rPr lang="en-US" smtClean="0"/>
              <a:t>6/3/13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FF287-3C26-904F-8286-958A5ECEE6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5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B738E2A-AA2D-0A4E-8CEA-63FB20D0C734}" type="slidenum">
              <a:rPr lang="en-US" sz="1200">
                <a:solidFill>
                  <a:srgbClr val="000000"/>
                </a:solidFill>
                <a:latin typeface="Calibri" charset="0"/>
              </a:rPr>
              <a:pPr eaLnBrk="1" hangingPunct="1"/>
              <a:t>6</a:t>
            </a:fld>
            <a:endParaRPr lang="en-US" sz="12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4D9A613-08AC-3648-8A9C-429EA1A7FF31}" type="slidenum">
              <a:rPr lang="en-US" sz="1200">
                <a:solidFill>
                  <a:srgbClr val="000000"/>
                </a:solidFill>
                <a:latin typeface="Calibri" charset="0"/>
              </a:rPr>
              <a:pPr eaLnBrk="1" hangingPunct="1"/>
              <a:t>7</a:t>
            </a:fld>
            <a:endParaRPr lang="en-US" sz="12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7CD58-5D39-4648-A8FE-6828C1B618D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41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14E63077-4F1D-A447-B8E5-B84B9653B0AE}" type="datetimeFigureOut">
              <a:rPr lang="en-US" smtClean="0"/>
              <a:t>6/3/13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9489C57-7D95-9248-966D-C33562ABB99A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/imgres?q=little+red+riding+hood+book+cover&amp;hl=en&amp;gbv=2&amp;biw=1269&amp;bih=588&amp;tbm=isch&amp;tbnid=XK8a8KClGNT_LM:&amp;imgrefurl=http://www.flickriver.com/photos/picture-perfect-designs-jewelry/sets/72157614929238280/&amp;docid=wYgyr70Ij_HA3M&amp;imgurl=http://farm4.staticflickr.com/3601/3331081583_8d144d13fe.jpg&amp;w=394&amp;h=500&amp;ei=haaRT7WuKouk8QT2s4yxBA&amp;zoom=1&amp;iact=hc&amp;vpx=83&amp;vpy=114&amp;dur=4505&amp;hovh=253&amp;hovw=199&amp;tx=103&amp;ty=122&amp;sig=112174118524952693175&amp;page=1&amp;tbnh=113&amp;tbnw=89&amp;start=0&amp;ndsp=29&amp;ved=1t:429,r:9,s:0,i:113" TargetMode="External"/><Relationship Id="rId3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chools.nyc.gov/Academics/CommonCoreLibrary/ProfessionalLearning/DOK/default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eachingchannel.org/videos/common-core-collaborative-discussions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5s0rRk9sER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Common Core and Assessments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Life Long Learning Training</a:t>
            </a:r>
          </a:p>
          <a:p>
            <a:r>
              <a:rPr lang="en-US" dirty="0" smtClean="0"/>
              <a:t>June 4-8,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26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P21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Core Subjects (the 3 R’s) and 21</a:t>
            </a:r>
            <a:r>
              <a:rPr lang="en-US" baseline="30000" dirty="0" smtClean="0"/>
              <a:t>st</a:t>
            </a:r>
            <a:r>
              <a:rPr lang="en-US" dirty="0" smtClean="0"/>
              <a:t> Century Themes</a:t>
            </a:r>
          </a:p>
          <a:p>
            <a:r>
              <a:rPr lang="en-US" dirty="0" smtClean="0"/>
              <a:t>Learning and Innovation Skills (4 C’s)</a:t>
            </a:r>
          </a:p>
          <a:p>
            <a:r>
              <a:rPr lang="en-US" dirty="0" smtClean="0"/>
              <a:t>Information, Media and Technology Skills</a:t>
            </a:r>
          </a:p>
          <a:p>
            <a:r>
              <a:rPr lang="en-US" dirty="0" smtClean="0"/>
              <a:t>Life and Career Skills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30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21</a:t>
            </a:r>
            <a:r>
              <a:rPr lang="en-US" baseline="30000" dirty="0" smtClean="0"/>
              <a:t>st</a:t>
            </a:r>
            <a:r>
              <a:rPr lang="en-US" dirty="0" smtClean="0"/>
              <a:t> Century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P21 Framework and the “Transforming Education in the 21</a:t>
            </a:r>
            <a:r>
              <a:rPr lang="en-US" baseline="30000" dirty="0" smtClean="0"/>
              <a:t>st</a:t>
            </a:r>
            <a:r>
              <a:rPr lang="en-US" dirty="0" smtClean="0"/>
              <a:t> Century” Handout to create a list of characteristics you would expect to see in a 21</a:t>
            </a:r>
            <a:r>
              <a:rPr lang="en-US" baseline="30000" dirty="0" smtClean="0"/>
              <a:t>st</a:t>
            </a:r>
            <a:r>
              <a:rPr lang="en-US" dirty="0" smtClean="0"/>
              <a:t> century classroom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456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89797" y="126419"/>
            <a:ext cx="7701106" cy="548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2104" tIns="710976" rIns="1091856" bIns="1777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b="1" dirty="0">
              <a:solidFill>
                <a:schemeClr val="accent3"/>
              </a:solidFill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b="1" dirty="0">
              <a:solidFill>
                <a:schemeClr val="accent3"/>
              </a:solidFill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b="1" dirty="0">
              <a:solidFill>
                <a:schemeClr val="accent3"/>
              </a:solidFill>
              <a:latin typeface="Calibri" pitchFamily="34" charset="0"/>
              <a:ea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Arial" pitchFamily="34" charset="0"/>
                <a:cs typeface="Times New Roman" pitchFamily="18" charset="0"/>
              </a:rPr>
              <a:t>What Does Rigor Look Like?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Verdana" pitchFamily="34" charset="0"/>
                <a:cs typeface="Verdana" pitchFamily="34" charset="0"/>
              </a:rPr>
              <a:t>Connect the Dots: Implementing &amp; Assessing the Common Core Standards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389379" y="5425082"/>
            <a:ext cx="5867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Verdana" pitchFamily="34" charset="0"/>
                <a:cs typeface="Verdana" pitchFamily="34" charset="0"/>
              </a:rPr>
              <a:t>Taken from the </a:t>
            </a:r>
            <a:r>
              <a:rPr lang="en-US" sz="21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work of </a:t>
            </a:r>
            <a:r>
              <a:rPr kumimoji="0" lang="en-US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Verdana" pitchFamily="34" charset="0"/>
                <a:cs typeface="Verdana" pitchFamily="34" charset="0"/>
              </a:rPr>
              <a:t>Karin K. Hess, </a:t>
            </a:r>
            <a:r>
              <a:rPr kumimoji="0" lang="en-US" sz="2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Verdana" pitchFamily="34" charset="0"/>
                <a:cs typeface="Verdana" pitchFamily="34" charset="0"/>
              </a:rPr>
              <a:t>Ed.D</a:t>
            </a:r>
            <a:r>
              <a:rPr kumimoji="0" lang="en-US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Verdana" pitchFamily="34" charset="0"/>
                <a:cs typeface="Verdana" pitchFamily="34" charset="0"/>
              </a:rPr>
              <a:t>.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20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796" y="3054200"/>
            <a:ext cx="8229600" cy="3568891"/>
          </a:xfrm>
        </p:spPr>
        <p:txBody>
          <a:bodyPr/>
          <a:lstStyle/>
          <a:p>
            <a:r>
              <a:rPr lang="en-US" sz="3200" dirty="0" smtClean="0"/>
              <a:t>Take a minute to discuss your personal definition of “cognitive rigor” as it relates to instruction, learning, and/or assessment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796" y="795262"/>
            <a:ext cx="5871638" cy="16497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Before we begin…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484" name="Picture 4" descr="http://t3.gstatic.com/images?q=tbn:ANd9GcSxXgeXp5cYhnZqANUuDQuWB3MQYKxs35b6VSXnNRTol2KNAP4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1196" y="467075"/>
            <a:ext cx="2743200" cy="2103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2812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5979"/>
            <a:ext cx="8085538" cy="10339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Now let’s apply your </a:t>
            </a:r>
            <a:br>
              <a:rPr lang="en-US" dirty="0" smtClean="0"/>
            </a:br>
            <a:r>
              <a:rPr lang="en-US" dirty="0" smtClean="0"/>
              <a:t>rigor definition…</a:t>
            </a:r>
            <a:endParaRPr lang="en-US" dirty="0"/>
          </a:p>
        </p:txBody>
      </p:sp>
      <p:pic>
        <p:nvPicPr>
          <p:cNvPr id="5" name="rg_hi" descr="http://t2.gstatic.com/images?q=tbn:ANd9GcRGSe9GWaCktE1fLGYPycsqAPiKNFJZole0hq4f3oxRRZrojIA3g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6901" y="181350"/>
            <a:ext cx="2866547" cy="246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67700"/>
            <a:ext cx="8229600" cy="31569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3900" dirty="0" smtClean="0"/>
              <a:t>Your class has just read some version</a:t>
            </a:r>
            <a:r>
              <a:rPr lang="en-US" sz="3900" dirty="0"/>
              <a:t> </a:t>
            </a:r>
            <a:r>
              <a:rPr lang="en-US" sz="3900" dirty="0" smtClean="0"/>
              <a:t>of </a:t>
            </a:r>
            <a:r>
              <a:rPr lang="en-US" sz="3900" i="1" dirty="0" smtClean="0"/>
              <a:t>Little Red Riding</a:t>
            </a:r>
            <a:r>
              <a:rPr lang="en-US" sz="3900" dirty="0" smtClean="0"/>
              <a:t> </a:t>
            </a:r>
            <a:r>
              <a:rPr lang="en-US" sz="3900" i="1" dirty="0" smtClean="0"/>
              <a:t>Hood.</a:t>
            </a:r>
            <a:endParaRPr lang="en-US" sz="3900" dirty="0" smtClean="0"/>
          </a:p>
          <a:p>
            <a:r>
              <a:rPr lang="en-US" sz="3900" dirty="0" smtClean="0"/>
              <a:t>What is a basic comprehension</a:t>
            </a:r>
            <a:r>
              <a:rPr lang="en-US" sz="3900" dirty="0"/>
              <a:t> </a:t>
            </a:r>
            <a:r>
              <a:rPr lang="en-US" sz="3900" dirty="0" smtClean="0"/>
              <a:t>question you might ask?</a:t>
            </a:r>
          </a:p>
          <a:p>
            <a:r>
              <a:rPr lang="en-US" sz="3900" dirty="0" smtClean="0"/>
              <a:t>What is a more rigorous question</a:t>
            </a:r>
            <a:r>
              <a:rPr lang="en-US" sz="3900" dirty="0"/>
              <a:t> </a:t>
            </a:r>
            <a:r>
              <a:rPr lang="en-US" sz="3900" dirty="0" smtClean="0"/>
              <a:t>you might ask?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9458" name="AutoShape 2" descr="data:image/jpeg;base64,/9j/4AAQSkZJRgABAQAAAQABAAD/2wBDAAkGBwgHBgkIBwgKCgkLDRYPDQwMDRsUFRAWIB0iIiAdHx8kKDQsJCYxJx8fLT0tMTU3Ojo6Iys/RD84QzQ5Ojf/2wBDAQoKCg0MDRoPDxo3JR8lNzc3Nzc3Nzc3Nzc3Nzc3Nzc3Nzc3Nzc3Nzc3Nzc3Nzc3Nzc3Nzc3Nzc3Nzc3Nzc3Nzf/wAARCACGAMIDASIAAhEBAxEB/8QAHAAAAgMBAQEBAAAAAAAAAAAABQYAAwQHAQII/8QAQhAAAgECBQIEBQEGAwYFBQAAAQIDBBEABRIhMRNBBiJRYRQycYGRoRUjQlKx8DPB0QcWJWLh8SQ0Q1NyVHOCorL/xAAaAQADAQEBAQAAAAAAAAAAAAADBAUCAQAG/8QAMREAAgIBAwMCAwcEAwAAAAAAAQIAAxEEEiEFEzEiQRRRYSMycYGRofAzUrHBU9Hx/9oADAMBAAIRAxEAPwA144oatMlrJMriaskZzriSwKpcksbncC1re+MHh0VPiCggklWmhlmSSIuoARk3UnRfm4Nr3vfBTNs/mppqieAQiggaQVMk50uLFgbJY3S/fnY2GBmSxUoyeMU0S9JGF1h8y3J2tf1uLDsOPTEFrtU1eLeSDwZjt1oMqJ8TeBpKICSnrJJiouqSRga2sdyQfL2NwMbMtypqx5FrqsEFQqCMX0WIIAvt+n4x95d06aSomrsy/wDDAWhD6o2DNcMoXm/AA3PO2AWc5x8bK8OUyZksKr55LleoU0kBC3uQNyL2YWsLEy6e2xMswOff3EOWqtPGcj9Ifz7wzHPGdMkg0EuLNqBPBPoDa/tftjykqonqWp6VzAYoh0BMdi1rlwRa29hYA7D64MZFTZhJRxzVU9Q7v51VkU6R27YvhylI9DUaRsYn0uRwbA3Hpff+uA16PVoh3nOPEzdZXkBRBlHGaijgdQC2izspNmP0I2O+4xctKRYaTgxHDPGQslPIQT8zENpP1ub4vVDf5Bix07UWPTiwYIk7UUKbMiDIcsZxe1vrjQmVqu8i3wUiEg20jFrhwPlw7vM8tKiAanLFb/CXGCXLWjbcWwyoXZ7KCB741fDJILta+PByJk6dW5ipFQEkXU/XBWly8gC/64MGJIxYKCcRVkOwj2xwvmbWhVgWqgSJrmNTivUpUAJbBg0peQ612x9NRKguExzdPGo+0XpYi3AOMr0jE/KcNkVOrDePHstOqjypf7Y0LMTJ02fMT2o2G+k4rNKTwCcNcsIZCCljjNHAY22jJv7Y13DBHTc4i2KVj2Ix41K3Frn2w01EDJTyS6NIQXO2MMTa99Wkj0HfALtYtX3p4aPMAGkPe+K2pPbB6OSNi8chDurWNgOedvbFopTLJaOO59Mco19dvHgzD6LEXPhfY4mGP4KX/wCnbEw33IH4T6ThOeVVdWV+eUUWYSNH8TK8kDsLuBI21+TYrf04xipf2hQV/RpFqk6Uaho1d2sDuWCfX6i/rg1UU0CZ3m0tSeghqZ2DFl1E9TZb+hUk2w3Q5Oz0zS1VM4mkcFEkJJOtPl25GxHbfEiy1U4xPpFUN94wPkE2aZnOuUx0XxUM1o45agMo2uSzF7n273O2G9vDNBl81MM2MFfLJL0zEbmEKPm8nezEC9gLjgYHZJl+ZNH8TSJR0dNK5DMb9bphiNtrKdr9+3scfJjSKqCQ6W6dkQxuSBa3B7nuTfnBqqgOcRS+5UJCTosPhLKUpzA9FFLCzaunUs0wUmwsusnSPZbDfYY30+XUtJHDTQM6iNQsatM72Fth5ib8H8YWIs5zBYkgqjom6vUDE3vpA2/S+KnzeqSqWpkmJkBCi42PYbfc/rhgqYH4hBHoRXFv1x8CiS974z5Zm0NZTGRjoZANYJ2BP+V8EQwIvjPMYG1hkTN8KAR5jj4NVSLWrQGVDUmMyCO/m0g2vjJ4pzqPIckqMwdOoyACOO9tbHYD844fF4hzKLPP22J9VcXJu4JU3BGm1+ADx25wC28VkAyt0/pNmsRnXgD9zP0G0EZ5A/GKzSL62xx6D/alncVQrVMdDJEDdoljKsR7HUcdaybNaTN6CGuoZRJDKtwQdx6g+hHGNV3K/gwGs6bdpMG0cH5cy/4VdvMcXJGEFhiGRVZVJ3Y2Hv8A3bH0XAtc88YJzEgAJ6APbEIHtjHNXxRVggdgD0y+/wDfoDjzNq9Muy6ardQwiW+nUF1HsLn1xwnaMmdUbjgeYO8SeIP2L0lWGBjIrHVNUrCi2tze5PPYdsZPDXiiTN61aSajhRmhMnUgqOoota4IsCOecDhnQ8TM6rl6pJTRGSPquDdjxvbYe+PM/rqzIcopHpBBDM7FXdbEsosbi4+1v1wE3YG4eIdaGLis+Y6y9CNdUpRR6sbYwwZtlk1S9PDURs8adRiD5bXtzxzjmL1NVVwl8yzCchQZGtZQBye5tttse+B1Ez5fnFDLKjPFWv8AvIXF1VtV0U3NiSLrv3cHtgC6ss2BD26Htjk8zruf1CRUDxXIeYEJb19/bHOausradUMzRx6W84isLgm2xPHIP3w6Zrn2Wyr0miNQAuvysAVuNjb8/jHNc1qJqioYO6sjOSisNl32B7kgbX9r29BahhY4wZH1GQZqTxBDTzyLK8iRxOdLKNWsWuQb39+/3xty/wAZQVVRFTUUkxqb3YqmkCw3Nm5B/Tb1wvx0xWN5pikY6g18E203tb0Njv7Y8giSmzT4xEGgk9TStyRvsD33Xg+ntgRrQc+8ELCvGZ0FcymZQzSzAkXILnb8HEwuf7xQjbpS7erKD+DiYFmz5wneX5wDRpV0XirMWoqTrlHqpy5bZVDC6j33G3pccDDHUZqYKedBQuUjjACEXERbjkEbG9rc/bGTIJdNRVtmBIcVs2zC37sswXvwRY/b6Y155NJU+Gm0K8ba0Uh/muFYWJG/IB3/AJhjbFH1GG8jiNkgZIPMvyHNIavwfBXiOMq8QAgbe1zuvG+997AYC6g0jkXUtuEJ+UewO+BlR4fqPD8VPHQzFqWWNCAb/u30guAe1z5vv2tfGOFpoJVKOWka7hW5YC1/6jFddSngQb6C05OY4Ucsn7kmTV0hYAdhfj64u8RzPTmnWNT0nIYTrYqxvxfjbY4U0fOs0WZaeeGhpjKsLsg1SsxPmCngELc3ttsBjc7wRSCkjKpFTWjSMH5ABtta/v74MtgbxEnoarh/MaqAS1FOskiBNVgvmuW2vfYe2C0VbXRUqQI3lVr3PJ9vphaoa1jFHHDAiSRtr6i3u/be/OCVbnKaRHEjRvt/F5j62tjTEAczKvjwYD/2n5tVVaZZSSuFjs8jovDsNIBP082EvJKdcwr4oTJYm9mYXA2IB/Nvzhtz2jXMaqKvnczxRxmMxIoazC5F7m1r+uDeSrHUqsOppGjbSHkCk2vpLbAAe22/t2hau07zgZM+50WtFWhRE8+5+sUYPBWZTiUmuo4tDMBcFtSi+9/75xuhySXw40ctXms8LtIAr0xYR6gLi6ggnYb37DHQaSOM1tVCaGSOlgjUddrgOx7Ad7ADcetueFPxbWUNbXUmVUDXPmmZn20jzLvcCx3c/wD4j1GMrVeuCx/SAbqVlxKsePrG2tr56k051aHQ3VkPzG3P4xUMyqGRWbWvw7ltRtYkk9v6fXAaizZqvMemJEjuS0bP5gdO2/Fu3pfA+tr3qBLTVdM/xHV1GRA6gKSSAANye+KbXHAAnzS7DlyfwjD8WK6U1DlxIxtp+3G3bGPPs2arSOlL640FwFNw9hYE78f9fUYE1kiy0L1uXuaSNrRaFW7xEXu51fbYjt74A1NZnsE3RmrKSSSQW0tRFfmZf+bi5A+4vgVxsuTasa0RrpffbGjIKVkklrj+7iQlAADqk2vtvxv+ntt7XzTVU6PNKLquhV8wAX8d/X64xZlm70ZFFLldcwi+aSFE6bMRe4udrk2tyAPfGOTxAqxGR8krVIW95enYkC/mOrYXFicKPXdtFYHAlVL6d5tY8nxNc0BrqwUcLEGFOrM19RW/yra2zE3a2/GPXy7M80y6py95KoSrN1Ip5FPltwFJHqCfuMYcirnShFacs+Jd3Zqipjqo9TuwuGFzYIFsBuTbTzvYnS+Iqn4jp0WTxz9QJGTLXKNJA5ssbEXtzj3aYLx7ROywvdnP5T6oJNVMJamFop3F3jK6dLcOADvyb/R198ZM7y1KqSFpGkbSpCiNjsNuLeu34x8vPmT59VfB5WxYWaWGKcNuLAMoYKACrFSO9wf4cXx59SWYVfxNJVRuQaUxNJLcG1wI7gi/cHtgT02KdyibsFd1Wxjgyr9mmo+LhLPBLUKoPl/dtYg6ibjSbaxYbHUMD6gPS5f0XkElqphEARqKMgIB7jgn7d8FK3NTNIjwpWQrpuepAYrH1W5ufX2xpz3X8Hl8lVTUYWXXKogbqKrEje5F9RFvzbfD20MnjmQLV2bgfaLrZdSMxZiAxNyAF2OJhiizHKkjRZUjMiqA5L9++JjHw7f3RXIgfMJKdc4eCJtB83Vm4GrquCnHNrbDfa+C9RMHyaeOZZOmZ/MGN9IC+UXHrYH8Yx+I6R56kPGyEwZgDpJVbru7b88lcacznSDKstRmjkFRXRRkX2CsHZiPU7Hb+u2ErAxtUqJa2ZtwYuxZrmEqNBIqzRadBBXsLW+47H2w009ZkGWCiyquszZjoVzpGoN0+pqvyANQAtfe9+cM2XZXk6xxaxCxkuAQw+YdvrsfwcBfGcWV5DTjManLJ66kZxHqpCC0JO3mubWOw272xRqRgMkRu2xXIUGAqqXLM2r1joCaaFT8OUgC6RJoDLbc+YDUpOxuL2sb4keR0Q1CKrlEo2PTZBv9APbHxHkuQeK6Jp/DtT0ZEkAliqE6bK1uTfna24vxb2wIPgCjWsSbI89pVnoWK1mhepfVsEsNiTZtr3H4wRWIOPEUvoDerMY46GWk1PA7SyW2L+Ufe3OB8seYh1NVApW28sRB39x2+uDs9SUDBYpZLLcG1y5+vr3xlNTMY1eSlkiQOOq2oDSt99/vji2lvTmSigziCUySuGrOY2vGQQIz5RJto39Ra5+uGPwjD0qmreXzSSLErxggkADdr9/MWP3wx/E5ZR5aqHeJVspPmVQeMIOdQ5hUV0FdkS6GjRi8kDAaF4BY9r2O3e/GNtowTuHmfQ6PUtey0WEDjAP/AHH2pmSnkYy10DUrC6U7KHkZj/CB/wB+bY5x/wAQGaVU0eSLHHJCirEwRVhQABUABtsBaw22OBWWVdVWZuZ56ovKUYmWRtha1rW+lgBjocEU9Rl8ly4Q/wCG0o8wXVv/AF/THbKtibvlN9Q07aV+wPUWH6RaymCXNBTZNDRx0rrKk8kzRB+npBIYb7m4Gx74ZalDQUdfmprZWFkE0jxhdl28qgb83G+NOVxU+TQTVD9WSZlAWRhvILXAHoSeeOB6YW82NbmTVepBHFVlTKkbHcL8oJ9PbbfCfdUcNJ3eNK+rzMT11BLNV0oJqEqapXDu1mA2uNPHYn7k99i01Qr1Ek4ksrszi0RGgAbEg3uRYcfXC4fDvmDL1EKtcFXxoqsvzCVFjE8xsNIJksLc72tcb/fGzdVxgwFeqOTvGZvqa5a+CJJoSJ6htYPKkAlbDi+wBvsNxgh4ZyjLp9Oh2ZHKFldWVgdxc33vcXuCexvj4o6mWjpIo5KJpHhTT5LWawt9v79cLtNJmU+e1MtZRPHAzgxFl1FbbWG9gLBTt646LuM5jCvUxB8GdWnyWgpqKRUgU6mDMX3LNtuffYYXcspaNPF8XVhhDLTnQWUeU83Hp9vTHtdnzT0UkUGWapChUMzBbGwsb727/pgYubTApFV0s8jFx02VuoVfYhiWew3HpbGX1KDwOJkCt3B3ciHGoKWq8Q1kczMsbaXVoeSVZGA2G48ovgV4jpcwhps4lyVU+Ole8bMwXTqe99R42I/p3xlkq8wrcwFQ8zxxqpVDAFJRTcHVbvz7bY2JDVvK1XFXSs7rpJDkWHYW7fjHDrayeJt2ZTggwY9HVPldM+eM8ksLOiuJQSQVXa6n1B/u+M6fCSZDl3XjpwiGRI2pwy6UUNYEX5CqvFrnBfMcrq8xgCTVMtwORIfLt2wKoPBhoEKQZrX9NRZUZlsv0sB2NsLvfncQSM4nFsQn1JMppsmU6ZzMJRs4DOfN37+uJi+XwzUtK7ftLlif/Lxn/LEwLuH/AJG/n5Tv2H9kwZlkCTeJq7NoAydNXMix2H7xm0iwNzpsG9N17b4qGdMkfw9VHHV01tLRzKAFW4uAVG1wLX3tfGmKTMjn9dItPCacGpjEeq2s6hYswuVN9xsbC+xxfU5EZJJLhL+UadQPmZiqjgbki33wxuCsNx5ENp+2y8jmUT51keXZdTx10GchapgscctQFgW52/et57Dubm2+C8S5zSQrmApMuqcgqYwvUppXkk0Hu4Zirr9uDsVwCp6r9m1Wioijq6FlMc1HURhkkjPJW/yt7jY8EcEFMjyjKIaqSr8GZ1PDIbvLlVU10mWx1LY2B2vvuducU67EcfWBsravJEoybKIYc5mqqWRFpWiKxo27KSym3qQAGsfTnflrMUEEZklljRT8zsQo9Bf+/TC1Jk2Z5cA6Xde4tuf7O+JPVzzQvFV0paF7alN98SNQlofxxAPrhc4N8N1tOsginhzpKOJAbkaGV+Ob9vphRMuaVefa8vrnzCK2nqUkWmID+UhvJzuTcnG2mjyankWePLqfq32ulzf74y5t4lmr6iDLqRisUkqxyup3YMQCq+g3O/t6YErEHgS70+xbia9Ou4Y5JA4H+Yb8PwxVYeHNcypEYOVaKkcuZG9PMAoIIPHc88YcEyulqqF6JY3paViWcRPpaRjwSef7FuMKx8D5dRSpmdNCZXRQUgexVGPzW9/Qdu2LnrcwhaGnWvlBI3AjVS4LAbMfltvsd7W3JGGj1QNhSYlZVTU+acme5DTZNlklX8XTU4SmeVNbxaiVRuSB/wAo/rgy08EjR1OV6amjqAGQwNcEnb8f9fbC1RiWqpWMdPNPKW6ojDqxOpiRcki+x/Nvu2ZdU1HwFKJaV6Z1J1pId0ADEb8HgYxXYxAVvBMJdu/qE8wXUyDUI5w0SR+VUNyV9vW++Pl3gUAgWurNYjuOAcHqmi/aaXqtOlRfWNmX74Rswr1p610gMktOpsHZd33W+32OMajS2VnPkSVZaBy0MLJC0ilkupUFgORs1xb8fjGh5aOFVITqNr02G5YbW/8A6BPtfCyczcSFkjdjYlV/iN/7/XGeSurYXaRYtLxLqLSMFVb7Xufrb7jAq6bD4WD+IXMd2WAqQpSMkELYXuext3xlqAl0VViRu+tgth6gHfCnR5nWzHpDVqOxkja9h9u33wOXPPgM7nmqDFTwMojhikYqGkd4wz3HJA1G1+/1xoaW9s8YjdLV2DmPIiqXW0aRH3U6+31FvzjFVQw08kb1ommR30gRkBSQL3sNzi/J56SumlOWmSeVUVZTOwSU2FwVI2bn27YtbMI55TFUQtOARaRIrsrE6bH0NwRft7YRvWyo+sR6uqsj0jMzSJHNIop5jFMyhgJU3K3tyDY7+v3xfFPHQu8Y+Ym7hrXJ9T9sZs6y6ZIetSyLF01I0SSDzcnn7/0wPno6itWNFkWWDURCFP7xxe2x7g2vjWiX4jlItrLGUZb2/eFpfEFHrQa7sDYWO2MdZ4hCNHHTJrDG5ANgPXGNfCrsoJpZze/y7/XBnKcggptavTOGPlux3xWHTzn1NJXxNj8AYgs5tOSSINv/AJYmGf8AY1EOUmv/APcH+mJgnwFXz/ec3XfOI9ZVLSyMrArMtUwcPtZC0lyT2BOn8jFsNNU1FSTUSSRUdTKpaWJgdOkhgDa4G+r8DDdmM9FTNLU1rxLouNT2Nlv2++FqnzWtMMsz0M4oZHdQzRlVUE2udthYc+54x8+uqe0sVXB+Z/1K3Z7QyD5nviHI5K6pHwkEjSSNawU2Jte4Pp/TjBDw54CpqMx1OZsZaoaXjSOSyowsSR/Mb9/9ceNWzVtA70stREGGkifyki/e3F/XvimizSlpJjTS3SqcKscDA3Xa5sO1vT3GKNetausMVy0zZaxIRuBHZqMx7JJ1B/zm5wOqsulmLXEFrepwMlrKwxu0lSoeOQKgWxDC1/8Aqcex5lVRKqawX5JIux+2G16xS3BEVakHiJXjiSLL52yynaNqlhqnZLHpqeFv6n+n1wM8H5VPmme0sULaVgdZ5HtcIqsD+SQB/wBsCqlpZMxqXnlM8plbXKf4zfn74ZPBXitfDVRIlTT9SjnI6hRRrB4vcnjHi62WAt4n3tGg+B6cV0y5Yj/PvHCp8X01LC9FpkNevURUHbSWAZj2Fl2vz72wKNO1TRyrU0mqqmXTrgcORqIubmxsAO/+uNefZZFmEq+J/DBp5+vGTUQ6gGmKg6TubBhwQedvTdeo88oljMd6WOpbdnMpQgKLi9wDfe3HrhDV6co32a8fz9pCorBT6w3JTJDQKxWOHQgElTNYMpvvoG+/axO9974K+EYs1r5amWtnK0YJSnjZArE7hibDj073v6breU1NJmlWkcFZS5dCpUtPLNqd7EHylj6D9ST6HoFVm+TZDk6zNUxPHFHaNEkDtJ6W33v64a6dQyZeyA1KMWFaryYG8d5pN4dypEpZwKmpcKhO+lRuTbv6Yx5fnVLmVJT1/wAKsZtomB4VxyF7W77ng4Q87zev8S5qJ50ZpGIjp4UF7AnZR6k4dfDtMnh+hlpZojVVE5V5ir2VD2C7WJsdzg9mpG87mwsY6h0+jSaBA/8AVzn+fSGaGqp6qrSKOOEkhj5tzxxZeTivO8gWs8NzS11J+05VHU+GpSYi7WHym/1IPP3tjMKgAOUp9LHgiXce3A/rgr4VpKajeWvM9bI88rCRqioZo4f+VVLWA1XANgTcYNRqKidiNmQagSDuAz9IDGRUGVmD4bUiSJdkJvY7bAkXsd+fS+LzlWSVUl5ugpGweRr2+9tuTg74sNKaYKtjOSraVAOwN/tuMJ9Ykz0rUsMsUML7EdAMQfUb7Y1Zr66n255nGRG4YynMMno6Jy2UVcaq27RRo1ntxc8X/rxxjSmZVMaRPJSgVEdlkkDaTPHY2DAbahfY/XGTLTPR0ccOYVcU0yXBlVdOoX2uOxtzz64sSoEo6dOZZ2uNwCR6c/j8Yk6jV23EggY/CZrLpwhjdl1SlXTLJHoDgWkA5G3rhdzqjrYJ3qYJTIigqPObj1GNWVUM8BdpluHYMFUn64vrppZIwJyFPBVTdf1AwNRjxKPb7tY7g5i5DUdcgtM2scAki1vTF0qswNizlhZmJP8AZ3HfGStppnlWWnjcKD/iaDpP6Y3U8cjL+8YC2xtgd2V5zJltPbbaJRpA5Bv9MTG/pfXEwLvzHbMF0maGeeogqwzGoqKi0ouUCrOV0H7FdvY4NZPmEaU8NNUa+teRShRhqZDci/FiCPrucLPiGsTJ3qxR2cvUSN0z8iNdrmw/+RJHt74DeF89qDnBbM6nTT1suponayx2PbvcgW2v2w5fohbu2jA/3KlFNrWMSOBGzM/FMEXiClpYjKY3qDDM8K9QjYXB2Itv39CRxv8AeaZAmd5pRvUyPBP0QyVcZXqNaxOrszat+Nhx3uGzGqgyqXrU9LHLAjKH+HkLMJd9RJYKCL/xDbf2wwU9Tpyykq64KXBUqiqw0akDaSCBZrldt72P1wa/SvRQq0H8Zy9M7WYeZpjyjNKVGPWWpuSAQNNwONrnsMVywVym5pXDeoxs8EZjmVRlhiz5katEjMrIRYoTdRsBxe30Awx2Ub4Ws0uw7XHM61Ctz4nMsx8JVs9Q8tJSiMtuyHa59ubYB1GQ5vC+h8rrSB/7cLOP/wBQcdrZ1A4x8SSiMXsB9sEU4PMuaTq1+nrFf3gPnOD1FJLAvTqaeaFSd1lRlH4Ixh+CaoqlVEeUn+QFz/mcdnlzekzGu+GlZTAkrI2sbaluP63xrWhoI6l4aRYY5B84CAXP1HoMOmp0XcfBhh16i4YKDcDEnI/BsUFMK7OadpO8dMoDXFuWJ25Pvx74HZxkVKM0V8ohWmhmu0izyBVibv5j2+n2HOOyfDxR0Vm0rp3JPA9ThbzbMMkgXTOeq7XKxxLctblvQD3NhfbGHFg4A4iA6paLzbnn2HtF/KqGiyRg1LL8TWFbPVEDSL9kHYe/0x91lfIkLOVNgdwLkn8YLJl2TVtIKqBlWMoXLE202JBv6WsR9sX5NR5ZVRF6WQVCCx1EHa+/fvhR1DHLDxJ9q3X29y1t2YJpYZ5ngbrRywta5AKkX+vpvf1wUmqVTMijrMFsp1CM6T3Hvt6279sGY4YEQ64C5/h023HYc+uPa/oUNEtTEsGpx5SkdiD9Sf8ALBz02i8hgxBx7QQc1ZwIBzakmqWmkpJkVVAurAkfzE3HAsRhBos9auzSljoq9eoTdIZY+kXa1gLsDfcjbk22vh4y2YwkJGXUBrrdiTe/vgBnXg6nlzV5qCNS0xZii/w3O9x2HP6Y3R074evFhyYIum7cB4jFS0NVUQU8WewxykSKFIGptRG54FhsTi+mFPSxT1axXjSTpoF22va/6+n9RivNFmSJHeuBMcetWFhZgNJKqN7WJJLXG29hfA+aoQU0uV08cNPDu8RjkEYGm7bkLcG63uN9scpp3nxDbw1gXxn3hk5jTzJExZDbzsiS+aIi+rUq727b7X2NtsBs9qRLCfhmfqOwVNKliCTubcmw7fbATI6xI36tZG8cckIIaZ3cyD+KRSeQSL7bY8znMqNrpE5EgcEC2x+pv22x7W1rVtCjmXqtCVf1HImuizOWZ5jK08RepCPLJGj+ULaxVhrG4Gw25HYjBJmRSL2Fxcb4Wo8wPxLpDTNIASbKdZ73NxzxgzDOlQESqUipSJX4sCjAfqDfE68u/LDAi3VdGqpuQciavifYYmKLx/8AtD8YmFsLPl9zQMUjrRmbZhSukXxssfnW3UsTZ0+4PthRmbLmVajL6WaZFqRGysSFjT+Is9jpF+54H0w2ZlVT0c9bTiCSSE1EssTKL8ybofUEtf7HAR0zCrqa2jhpENFUTaQ3V0NEpFiD2I/itufY4uoSbC3tLWj1tdNbZOGP5/hM9XDXR5nFTpGOmxsg6nU77WO2rk798F86ps3q1yySataaNXYh5LjYEsNjvcaT7+X6YHfsmaiieOOXqk+WFxK40LyFUH+W/Y8415HVVrUyS5uDZWMkadQKLsNJK3249d9/risNvb3e0PqOoVXVgkfX/wAh/Jq+WOd1nTTLE9kJckPbYjfgi1/zhmbNGSRpAyKStgS41AAm5A+txv6HCIlXk1FHIq64RMBGoknMiFvUNZmJ777XwXyyqRfmlMYNiNGkEGw+oPb0Fu+1sSbAthzzJlVw3HByIyP4kp0nMUk6QqVvrcEKv34/74ol8QBqemmgKTLUHTGocBiQO4P0wElySlzIrPBUrHfi7eU9+efvb7YAzZKI5jFLGh0mxsdQPvgPbURpbNwluY5tAmby1ccDwzO9qiG+xYbawLfNa1/W3ryx5D4kyqKoFTNmEa6lKWVgxY86QOb+wF8DabJqNotdTIASMefF5ZlM6tFAjsvci+G01mF2EZi76Tc4cHEds0zVoskmmmjeJJogUuN0HcH023t745xlU9VmtbNT0sTSVkgDOjbdJO2o9hv9zcjnD3Vxx+LPDktGzPTddLBwl7C47bXB4PtjP4Q8PS+HaecVuYyVtRMwudxGijgKpJtycCfUqasHgiMV1kWbvpMzZTBQ0hh6jtrULOzu2mbe5ut+CSdsWUEsORxkXkAYl1Dse/15H198a80oPj2KSIGW/G9h74qfw71kAZjtfljhPfkcwpBntD4poqwzLU5hHRunydQCzDvb1O/A9MeVlfBVQNHl1ZLXENqJSIiNSebubAbel/pvin/dCEHU+yjcki+C0XwuV0kK9LqrHcKVZbevy3+vphvTaitDzxFbgccmDqClqRaSSNhc/MxAFvX6YvzPXFCIo2DGZgrysxBDMbAi3fn+xgdW548+q0ThWJsGbylfew7Ht9BtjLC8UlKr1uZy0zy3ZFDFnUA2Btv3HcWv3OO2a1S4dvAi4KOhRTNk87TqKesURgMOmuoGQg+mob32Nvod+ML/AIjy6aXNNNDUND00B6Mt1024P6ke49sEqzOoqaihjSKXMcyiXTDNDHcyBLbsPUi9/qbegEa8yzInNGhZ4mbSbm24NrE9rbnjvgljoqBkbkzFVt+nuDIOR+YnxQeH5czvT1WZQRJGVT5mYgE20qLiw/0OJX5VTUOYytI8tbTf+nNGVXVb+bn9P89vKovQlpCJKoM4ZnVL2BI/hvv9f6Y05lVS5lU06KsUVPSQlG0m5c3uAQP5QAPv74WJZ+WOY9b125xkNj8Iz5WRluTSy0VLJThSrGSyhWGwJaxvuO+5H2wNra4T1UMrpDAqRiJEiU+VRvvfc/f/AL1Pn1fDkbUVLT9aWWyalO6Lcm5B55/QYAVdWaOnR6xlGtxpZfMWNri+MOpYbQeIhqNc7H0+8aBI5AIZQD29MTGOOdmjUlp9wD8oGJhLsRTcZ9ZlG09XU6GMcZnePb5i1739hv8AX6YpWnp44SRENCqW02G4tiYmDWMQcCcIGTMcUEdWDIAU/dkBixLWvxfbsPXGmSjhEqRRgkKmnzsdhtxb63xMTHTY4O0HiZBOJ8U0MM1QwWNUSI6bqLMT6g9sa2y+niuVQLq1MbKLta17m2/OJiYEztnzNAemfJAjXyswUgeUDYj3/wBMXQ10VRT2q+q4Gy/KTc++23t7YmJhiskjmNUMQPMupaOCsaQDWAp77YlVkIjmilpZUR1N/Omq/wCu2JiY8SQeJVr5HMN04nrcvWHMZNZjk5Qne3G/ONivJFqllmLgcKFt+TffExMDc8xjAEw1lf001KpH0xS+dtFTFwmoj14xMTGT4gbSQpxBzTy1MhlMjxk7/u5GHPsSbYqKxRhiQzad998TEwAk5kNiSTmZhGs7krdS63sDb3/v+7ZGpdKOKyeSaJV/w4x0xzc9797bEbd8TEwcEgcTCeZrjrHoYv8AhtPSUoaxYQQBL79zvfknfAyGtWeCpyxuqJo0WTrq5UsHLbMb3bg8359sTEwSpQVJMaSxi2CfaY65Zlyp4qqdvJHaXo3UNYAnTvtfcHf3sMVVFRNWU9Mo0wmKTpvoNweBtiYmGV8fnFrAC02UFDLRzSLHOQ0zFrgDtccn74so8rIaVqyf4kCXqIHS5Qn0JJ2xMTA3YjMGAIZ+FZdvJttvb/TExMTCWTNz/9k="/>
          <p:cNvSpPr>
            <a:spLocks noChangeAspect="1" noChangeArrowheads="1"/>
          </p:cNvSpPr>
          <p:nvPr/>
        </p:nvSpPr>
        <p:spPr bwMode="auto">
          <a:xfrm>
            <a:off x="63500" y="-465138"/>
            <a:ext cx="1409700" cy="97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64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Developing the Cognitive </a:t>
            </a:r>
            <a:br>
              <a:rPr lang="en-US" dirty="0" smtClean="0"/>
            </a:br>
            <a:r>
              <a:rPr lang="en-US" dirty="0" smtClean="0"/>
              <a:t>Rigor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3012141"/>
            <a:ext cx="8177906" cy="36371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Different states/schools/teachers use different models to describe cognitive rigor.  Each addresses something different.</a:t>
            </a:r>
          </a:p>
          <a:p>
            <a:r>
              <a:rPr lang="en-US" dirty="0" smtClean="0"/>
              <a:t> </a:t>
            </a:r>
            <a:r>
              <a:rPr lang="en-US" b="1" dirty="0" smtClean="0">
                <a:solidFill>
                  <a:srgbClr val="FFCC00"/>
                </a:solidFill>
              </a:rPr>
              <a:t>Bloom’s: </a:t>
            </a:r>
            <a:r>
              <a:rPr lang="en-US" dirty="0" smtClean="0"/>
              <a:t>What </a:t>
            </a:r>
            <a:r>
              <a:rPr lang="en-US" u="sng" dirty="0" smtClean="0">
                <a:effectLst/>
              </a:rPr>
              <a:t>type of thinking </a:t>
            </a:r>
            <a:r>
              <a:rPr lang="en-US" dirty="0" smtClean="0"/>
              <a:t>(verbs) is</a:t>
            </a:r>
            <a:r>
              <a:rPr lang="en-US" dirty="0"/>
              <a:t> </a:t>
            </a:r>
            <a:r>
              <a:rPr lang="en-US" dirty="0" smtClean="0"/>
              <a:t>needed to complete a task?</a:t>
            </a:r>
          </a:p>
          <a:p>
            <a:r>
              <a:rPr lang="en-US" dirty="0" smtClean="0"/>
              <a:t> </a:t>
            </a:r>
            <a:r>
              <a:rPr lang="en-US" b="1" dirty="0" smtClean="0">
                <a:solidFill>
                  <a:srgbClr val="FFCC00"/>
                </a:solidFill>
              </a:rPr>
              <a:t>Webb’s DOK: </a:t>
            </a:r>
            <a:r>
              <a:rPr lang="en-US" u="heavy" dirty="0" smtClean="0">
                <a:effectLst/>
              </a:rPr>
              <a:t>How deeply </a:t>
            </a:r>
            <a:r>
              <a:rPr lang="en-US" dirty="0" smtClean="0"/>
              <a:t>do you have to understand the content to successfully interact with it?  How complex is the content?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89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457499"/>
              </p:ext>
            </p:extLst>
          </p:nvPr>
        </p:nvGraphicFramePr>
        <p:xfrm>
          <a:off x="246317" y="1719538"/>
          <a:ext cx="8382000" cy="46024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563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Knowledge—Define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duplicate, label, list, name, order, recognize, relate, recall</a:t>
                      </a:r>
                      <a:endParaRPr lang="en-US" sz="1400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Remember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r>
                        <a:rPr lang="en-US" sz="1400" b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Retrieve knowledge from long-term memory, recognize, recall, locate, identify</a:t>
                      </a:r>
                      <a:endParaRPr lang="en-US" sz="1400" dirty="0"/>
                    </a:p>
                  </a:txBody>
                  <a:tcPr marL="98755" marR="98755"/>
                </a:tc>
              </a:tr>
              <a:tr h="901136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Comprehension</a:t>
                      </a:r>
                      <a:r>
                        <a:rPr lang="en-US" sz="1400" dirty="0" smtClean="0"/>
                        <a:t>—</a:t>
                      </a:r>
                      <a:r>
                        <a:rPr lang="en-US" sz="1400" u="sng" dirty="0" smtClean="0"/>
                        <a:t>Classify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describe, discuss, </a:t>
                      </a:r>
                      <a:r>
                        <a:rPr lang="en-US" sz="1400" u="sng" baseline="0" dirty="0" smtClean="0"/>
                        <a:t>explain</a:t>
                      </a:r>
                      <a:r>
                        <a:rPr lang="en-US" sz="1400" baseline="0" dirty="0" smtClean="0"/>
                        <a:t>, express, </a:t>
                      </a:r>
                      <a:r>
                        <a:rPr lang="en-US" sz="1400" u="sng" baseline="0" dirty="0" smtClean="0"/>
                        <a:t>identify</a:t>
                      </a:r>
                      <a:r>
                        <a:rPr lang="en-US" sz="1400" baseline="0" dirty="0" smtClean="0"/>
                        <a:t>, indicate, </a:t>
                      </a:r>
                      <a:r>
                        <a:rPr lang="en-US" sz="1400" u="sng" baseline="0" dirty="0" smtClean="0"/>
                        <a:t>locate</a:t>
                      </a:r>
                      <a:r>
                        <a:rPr lang="en-US" sz="1400" baseline="0" dirty="0" smtClean="0"/>
                        <a:t> recognize, report, review, select, translate</a:t>
                      </a:r>
                      <a:endParaRPr lang="en-US" sz="1400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Understand</a:t>
                      </a:r>
                      <a:r>
                        <a:rPr lang="en-US" sz="1400" dirty="0" smtClean="0"/>
                        <a:t>—Construct meaning, clarify, paraphrase,</a:t>
                      </a:r>
                      <a:r>
                        <a:rPr lang="en-US" sz="1400" baseline="0" dirty="0" smtClean="0"/>
                        <a:t> represent, translate, </a:t>
                      </a:r>
                      <a:r>
                        <a:rPr lang="en-US" sz="1400" u="sng" baseline="0" dirty="0" smtClean="0"/>
                        <a:t>illustrate</a:t>
                      </a:r>
                      <a:r>
                        <a:rPr lang="en-US" sz="1400" baseline="0" dirty="0" smtClean="0"/>
                        <a:t>, give examples, </a:t>
                      </a:r>
                      <a:r>
                        <a:rPr lang="en-US" sz="1400" u="sng" baseline="0" dirty="0" smtClean="0"/>
                        <a:t>classify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u="sng" baseline="0" dirty="0" smtClean="0"/>
                        <a:t>categorize</a:t>
                      </a:r>
                      <a:r>
                        <a:rPr lang="en-US" sz="1400" baseline="0" dirty="0" smtClean="0"/>
                        <a:t>, summarize, generalize, </a:t>
                      </a:r>
                      <a:r>
                        <a:rPr lang="en-US" sz="1400" u="sng" baseline="0" dirty="0" smtClean="0"/>
                        <a:t>predict</a:t>
                      </a:r>
                      <a:r>
                        <a:rPr lang="en-US" sz="1400" baseline="0" dirty="0" smtClean="0"/>
                        <a:t>…</a:t>
                      </a:r>
                      <a:endParaRPr lang="en-US" sz="1400" dirty="0"/>
                    </a:p>
                  </a:txBody>
                  <a:tcPr marL="98755" marR="98755"/>
                </a:tc>
              </a:tr>
              <a:tr h="69765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Application</a:t>
                      </a:r>
                      <a:r>
                        <a:rPr lang="en-US" sz="1400" dirty="0" smtClean="0"/>
                        <a:t>—Apply, choose, demonstrate, dramatize, employ, </a:t>
                      </a:r>
                      <a:r>
                        <a:rPr lang="en-US" sz="1400" u="sng" dirty="0" smtClean="0"/>
                        <a:t>illustrate</a:t>
                      </a:r>
                      <a:r>
                        <a:rPr lang="en-US" sz="1400" dirty="0" smtClean="0"/>
                        <a:t>, interpret, practice, </a:t>
                      </a:r>
                      <a:r>
                        <a:rPr lang="en-US" sz="1400" u="sng" dirty="0" smtClean="0"/>
                        <a:t>write</a:t>
                      </a:r>
                      <a:endParaRPr lang="en-US" sz="1400" u="sng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Apply</a:t>
                      </a:r>
                      <a:r>
                        <a:rPr lang="en-US" sz="1400" dirty="0" smtClean="0"/>
                        <a:t>—Carry out or use a procedure</a:t>
                      </a:r>
                      <a:r>
                        <a:rPr lang="en-US" sz="1400" baseline="0" dirty="0" smtClean="0"/>
                        <a:t> in a given situation; carry out or use/apply to an unfamiliar task</a:t>
                      </a:r>
                      <a:endParaRPr lang="en-US" sz="1400" dirty="0"/>
                    </a:p>
                  </a:txBody>
                  <a:tcPr marL="98755" marR="98755"/>
                </a:tc>
              </a:tr>
              <a:tr h="69765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Analysis</a:t>
                      </a:r>
                      <a:r>
                        <a:rPr lang="en-US" sz="1400" dirty="0" smtClean="0"/>
                        <a:t>—Analyze, </a:t>
                      </a:r>
                      <a:r>
                        <a:rPr lang="en-US" sz="1400" u="sng" dirty="0" smtClean="0"/>
                        <a:t>appraise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u="sng" dirty="0" smtClean="0"/>
                        <a:t>explain</a:t>
                      </a:r>
                      <a:r>
                        <a:rPr lang="en-US" sz="1400" dirty="0" smtClean="0"/>
                        <a:t>, calculate, </a:t>
                      </a:r>
                      <a:r>
                        <a:rPr lang="en-US" sz="1400" u="sng" dirty="0" smtClean="0"/>
                        <a:t>categorize</a:t>
                      </a:r>
                      <a:r>
                        <a:rPr lang="en-US" sz="1400" dirty="0" smtClean="0"/>
                        <a:t>, compare, criticize discriminate,</a:t>
                      </a:r>
                      <a:r>
                        <a:rPr lang="en-US" sz="1400" baseline="0" dirty="0" smtClean="0"/>
                        <a:t> examine</a:t>
                      </a:r>
                      <a:endParaRPr lang="en-US" sz="1400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Analyze</a:t>
                      </a:r>
                      <a:r>
                        <a:rPr lang="en-US" sz="1400" dirty="0" smtClean="0"/>
                        <a:t>—Break</a:t>
                      </a:r>
                      <a:r>
                        <a:rPr lang="en-US" sz="1400" baseline="0" dirty="0" smtClean="0"/>
                        <a:t> into constituent parts, determine how parts relate</a:t>
                      </a:r>
                      <a:endParaRPr lang="en-US" sz="1400" dirty="0"/>
                    </a:p>
                  </a:txBody>
                  <a:tcPr marL="98755" marR="98755"/>
                </a:tc>
              </a:tr>
              <a:tr h="69765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Synthesis</a:t>
                      </a:r>
                      <a:r>
                        <a:rPr lang="en-US" sz="1400" dirty="0" smtClean="0"/>
                        <a:t>—Rearrange, assemble, collect, compose, create, design, develop, formulate,</a:t>
                      </a:r>
                      <a:r>
                        <a:rPr lang="en-US" sz="1400" baseline="0" dirty="0" smtClean="0"/>
                        <a:t> manage, </a:t>
                      </a:r>
                      <a:r>
                        <a:rPr lang="en-US" sz="1400" u="sng" baseline="0" dirty="0" smtClean="0"/>
                        <a:t>write</a:t>
                      </a:r>
                      <a:endParaRPr lang="en-US" sz="1400" u="sng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Evaluate</a:t>
                      </a:r>
                      <a:r>
                        <a:rPr lang="en-US" sz="1400" dirty="0" smtClean="0"/>
                        <a:t>—Make judgments based on criteria, check,</a:t>
                      </a:r>
                      <a:r>
                        <a:rPr lang="en-US" sz="1400" baseline="0" dirty="0" smtClean="0"/>
                        <a:t> detect inconsistencies/fallacies, critique</a:t>
                      </a:r>
                      <a:endParaRPr lang="en-US" sz="1400" dirty="0"/>
                    </a:p>
                  </a:txBody>
                  <a:tcPr marL="98755" marR="98755"/>
                </a:tc>
              </a:tr>
              <a:tr h="697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Evaluation</a:t>
                      </a:r>
                      <a:r>
                        <a:rPr lang="en-US" sz="1400" dirty="0" smtClean="0"/>
                        <a:t>—</a:t>
                      </a:r>
                      <a:r>
                        <a:rPr lang="en-US" sz="1400" u="sng" dirty="0" smtClean="0"/>
                        <a:t>Appraise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argue, assess, choose, compare, defend, estimate, </a:t>
                      </a:r>
                      <a:r>
                        <a:rPr lang="en-US" sz="1400" u="sng" baseline="0" dirty="0" smtClean="0"/>
                        <a:t>explain</a:t>
                      </a:r>
                      <a:r>
                        <a:rPr lang="en-US" sz="1400" baseline="0" dirty="0" smtClean="0"/>
                        <a:t>, judge, </a:t>
                      </a:r>
                      <a:r>
                        <a:rPr lang="en-US" sz="1400" u="sng" baseline="0" dirty="0" smtClean="0"/>
                        <a:t>predict</a:t>
                      </a:r>
                      <a:r>
                        <a:rPr lang="en-US" sz="1400" baseline="0" dirty="0" smtClean="0"/>
                        <a:t>, rate, core, select, support, value</a:t>
                      </a:r>
                      <a:endParaRPr lang="en-US" sz="1400" dirty="0"/>
                    </a:p>
                  </a:txBody>
                  <a:tcPr marL="98755" marR="9875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Create</a:t>
                      </a:r>
                      <a:r>
                        <a:rPr lang="en-US" sz="1400" dirty="0" smtClean="0"/>
                        <a:t>—Put elements together to form a coherent whole, reorganize</a:t>
                      </a:r>
                      <a:r>
                        <a:rPr lang="en-US" sz="1400" baseline="0" dirty="0" smtClean="0"/>
                        <a:t> elements into new patterns/structures</a:t>
                      </a:r>
                      <a:endParaRPr lang="en-US" sz="1400" dirty="0"/>
                    </a:p>
                  </a:txBody>
                  <a:tcPr marL="98755" marR="98755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9144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300" dirty="0" smtClean="0">
                <a:solidFill>
                  <a:schemeClr val="tx1"/>
                </a:solidFill>
              </a:rPr>
              <a:t>Bloom’s Taxonomy [1956 ] &amp;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Bloom’s Cognitive Process Dimensions [2005]</a:t>
            </a:r>
            <a:endParaRPr lang="en-US" sz="3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242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136"/>
            <a:ext cx="84582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DOK-1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b="1" dirty="0" smtClean="0">
                <a:solidFill>
                  <a:srgbClr val="000000"/>
                </a:solidFill>
              </a:rPr>
              <a:t>Recall &amp; Reproduction </a:t>
            </a:r>
            <a:r>
              <a:rPr lang="en-US" dirty="0" smtClean="0"/>
              <a:t>- Recall of a fact, term, principle, concept, or perform a routine procedure</a:t>
            </a:r>
          </a:p>
          <a:p>
            <a:r>
              <a:rPr lang="en-US" b="1" dirty="0" smtClean="0">
                <a:solidFill>
                  <a:srgbClr val="FFCC00"/>
                </a:solidFill>
              </a:rPr>
              <a:t>DOK-2</a:t>
            </a:r>
            <a:r>
              <a:rPr lang="en-US" b="1" dirty="0" smtClean="0"/>
              <a:t> </a:t>
            </a:r>
            <a:r>
              <a:rPr lang="en-US" dirty="0" smtClean="0"/>
              <a:t>- </a:t>
            </a:r>
            <a:r>
              <a:rPr lang="en-US" b="1" dirty="0" smtClean="0">
                <a:solidFill>
                  <a:srgbClr val="000000"/>
                </a:solidFill>
              </a:rPr>
              <a:t>Basic Application of Skills/Concepts </a:t>
            </a:r>
            <a:r>
              <a:rPr lang="en-US" dirty="0" smtClean="0"/>
              <a:t>- Use of information, conceptual knowledge, select appropriate procedures for a task, two or more steps with decision points along the way, routine problems, organize/display data, interpret/use simple graphs</a:t>
            </a:r>
          </a:p>
          <a:p>
            <a:r>
              <a:rPr lang="en-US" b="1" dirty="0" smtClean="0">
                <a:solidFill>
                  <a:srgbClr val="FFCC00"/>
                </a:solidFill>
              </a:rPr>
              <a:t>DOK-3</a:t>
            </a:r>
            <a:r>
              <a:rPr lang="en-US" b="1" dirty="0" smtClean="0"/>
              <a:t> </a:t>
            </a:r>
            <a:r>
              <a:rPr lang="en-US" dirty="0" smtClean="0"/>
              <a:t>- </a:t>
            </a:r>
            <a:r>
              <a:rPr lang="en-US" b="1" dirty="0" smtClean="0">
                <a:solidFill>
                  <a:schemeClr val="tx1"/>
                </a:solidFill>
              </a:rPr>
              <a:t>Strategic Thinking </a:t>
            </a:r>
            <a:r>
              <a:rPr lang="en-US" dirty="0" smtClean="0"/>
              <a:t>- Requires reasoning, developing a plan or sequence of steps to approach problem; requires some decision making and justification; abstract, complex, or non-routine; often more than one possible answer</a:t>
            </a:r>
          </a:p>
          <a:p>
            <a:r>
              <a:rPr lang="en-US" b="1" dirty="0" smtClean="0">
                <a:solidFill>
                  <a:srgbClr val="FFCC00"/>
                </a:solidFill>
              </a:rPr>
              <a:t>DOK-4 </a:t>
            </a:r>
            <a:r>
              <a:rPr lang="en-US" dirty="0" smtClean="0"/>
              <a:t>- </a:t>
            </a:r>
            <a:r>
              <a:rPr lang="en-US" b="1" dirty="0" smtClean="0">
                <a:solidFill>
                  <a:srgbClr val="000000"/>
                </a:solidFill>
              </a:rPr>
              <a:t>Extended Thinking </a:t>
            </a:r>
            <a:r>
              <a:rPr lang="en-US" dirty="0" smtClean="0"/>
              <a:t>- An investigation or application to real world; requires time to research, problem solve, and process multiple conditions of the problem or task; non-routine manipulations, across disciplines/content areas/multiple sources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4000" b="1" dirty="0" smtClean="0">
                <a:solidFill>
                  <a:srgbClr val="000000"/>
                </a:solidFill>
              </a:rPr>
              <a:t>Webb’s Depth-of-Knowledge Levels</a:t>
            </a:r>
            <a:r>
              <a:rPr lang="en-US" sz="4000" dirty="0">
                <a:solidFill>
                  <a:srgbClr val="000000"/>
                </a:solidFill>
              </a:rPr>
              <a:t/>
            </a:r>
            <a:br>
              <a:rPr lang="en-US" sz="4000" dirty="0">
                <a:solidFill>
                  <a:srgbClr val="000000"/>
                </a:solidFill>
              </a:rPr>
            </a:br>
            <a:endParaRPr lang="en-US" sz="4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224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are the </a:t>
            </a:r>
            <a:r>
              <a:rPr lang="en-US" sz="3200" i="1" dirty="0" smtClean="0"/>
              <a:t>main differences</a:t>
            </a:r>
            <a:r>
              <a:rPr lang="en-US" sz="3200" dirty="0" smtClean="0"/>
              <a:t> among the DOK levels according to the video?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3071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DOK Application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>
                <a:hlinkClick r:id="rId2"/>
              </a:rPr>
              <a:t>DOK Application Video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28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and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Determine why states opted to choose the CCSS</a:t>
            </a:r>
          </a:p>
          <a:p>
            <a:r>
              <a:rPr lang="en-US" dirty="0"/>
              <a:t>Articulate and discuss characteristics of 21</a:t>
            </a:r>
            <a:r>
              <a:rPr lang="en-US" baseline="30000" dirty="0"/>
              <a:t>st</a:t>
            </a:r>
            <a:r>
              <a:rPr lang="en-US" dirty="0"/>
              <a:t> century </a:t>
            </a:r>
            <a:r>
              <a:rPr lang="en-US" dirty="0" smtClean="0"/>
              <a:t>learning</a:t>
            </a:r>
          </a:p>
          <a:p>
            <a:r>
              <a:rPr lang="en-US" dirty="0"/>
              <a:t>Articulate the characteristics of Webb’s Depths of Knowledge Levels</a:t>
            </a:r>
          </a:p>
          <a:p>
            <a:r>
              <a:rPr lang="en-US" dirty="0"/>
              <a:t>Use the Cognitive Rigor Matrix to identify the DOK and Bloom’s level for various skills</a:t>
            </a:r>
          </a:p>
          <a:p>
            <a:r>
              <a:rPr lang="en-US" dirty="0"/>
              <a:t>Differentiate the main characteristics of skill and a </a:t>
            </a:r>
            <a:r>
              <a:rPr lang="en-US" dirty="0" smtClean="0"/>
              <a:t>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462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What are the main differences between a DOK 1 and a DOK 3 question or task?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28031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Bloom’s and DOK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First, locate what Bloom’s Level a task or question is: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2882697" y="4023834"/>
            <a:ext cx="14270" cy="266234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991991"/>
              </p:ext>
            </p:extLst>
          </p:nvPr>
        </p:nvGraphicFramePr>
        <p:xfrm>
          <a:off x="3607535" y="3849515"/>
          <a:ext cx="2585983" cy="283666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85983"/>
              </a:tblGrid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Remember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Understand</a:t>
                      </a:r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Apply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Analyze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Evaluate 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Create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203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Bloom’s and DOK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Then, determine which DOK level the question or task is: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12284" y="4380559"/>
            <a:ext cx="5023314" cy="1426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832329"/>
              </p:ext>
            </p:extLst>
          </p:nvPr>
        </p:nvGraphicFramePr>
        <p:xfrm>
          <a:off x="923790" y="4838122"/>
          <a:ext cx="7134796" cy="156267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83699"/>
                <a:gridCol w="1783699"/>
                <a:gridCol w="1783699"/>
                <a:gridCol w="1783699"/>
              </a:tblGrid>
              <a:tr h="3739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4</a:t>
                      </a:r>
                      <a:endParaRPr lang="en-US" dirty="0"/>
                    </a:p>
                  </a:txBody>
                  <a:tcPr/>
                </a:tc>
              </a:tr>
              <a:tr h="99126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Recall and Reproduction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Basic Application</a:t>
                      </a:r>
                      <a:r>
                        <a:rPr lang="en-US" baseline="0" dirty="0" smtClean="0"/>
                        <a:t> of Skills and Concepts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Strategic Thinking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Extended Thinking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469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intended student learning outcome determines the DOK level.  What mental processing must occur?  </a:t>
            </a:r>
          </a:p>
          <a:p>
            <a:r>
              <a:rPr lang="en-US" dirty="0" smtClean="0"/>
              <a:t>While verbs may appear to point to a DOK level, it is </a:t>
            </a:r>
            <a:r>
              <a:rPr lang="en-US" i="1" dirty="0" smtClean="0">
                <a:solidFill>
                  <a:srgbClr val="000000"/>
                </a:solidFill>
              </a:rPr>
              <a:t>what comes after the verb </a:t>
            </a:r>
            <a:r>
              <a:rPr lang="en-US" dirty="0" smtClean="0"/>
              <a:t>that is the best indicator of the rigor/DOK level.</a:t>
            </a:r>
          </a:p>
          <a:p>
            <a:pPr lvl="1"/>
            <a:r>
              <a:rPr lang="en-US" b="1" i="1" dirty="0" smtClean="0">
                <a:solidFill>
                  <a:schemeClr val="accent3"/>
                </a:solidFill>
              </a:rPr>
              <a:t>Describe</a:t>
            </a:r>
            <a:r>
              <a:rPr lang="en-US" b="1" i="1" dirty="0" smtClean="0"/>
              <a:t> </a:t>
            </a:r>
            <a:r>
              <a:rPr lang="en-US" dirty="0" smtClean="0"/>
              <a:t>the physical features of a plant.</a:t>
            </a:r>
          </a:p>
          <a:p>
            <a:pPr lvl="1"/>
            <a:r>
              <a:rPr lang="en-US" b="1" i="1" dirty="0" smtClean="0">
                <a:solidFill>
                  <a:srgbClr val="FFCC00"/>
                </a:solidFill>
              </a:rPr>
              <a:t>Describe</a:t>
            </a:r>
            <a:r>
              <a:rPr lang="en-US" b="1" i="1" dirty="0" smtClean="0"/>
              <a:t> </a:t>
            </a:r>
            <a:r>
              <a:rPr lang="en-US" dirty="0" smtClean="0"/>
              <a:t>how the two political parties are alike and different.</a:t>
            </a:r>
          </a:p>
          <a:p>
            <a:pPr lvl="1"/>
            <a:r>
              <a:rPr lang="en-US" b="1" i="1" dirty="0" smtClean="0">
                <a:solidFill>
                  <a:srgbClr val="FFCC00"/>
                </a:solidFill>
              </a:rPr>
              <a:t>Describe </a:t>
            </a:r>
            <a:r>
              <a:rPr lang="en-US" dirty="0" smtClean="0"/>
              <a:t>the most significant effect of WWII on the nations of Europe.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DOK is about complexity—</a:t>
            </a:r>
            <a:br>
              <a:rPr lang="en-US" b="1" dirty="0" smtClean="0"/>
            </a:br>
            <a:r>
              <a:rPr lang="en-US" b="1" dirty="0" smtClean="0"/>
              <a:t>not difficulty!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65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Bloom’s and DOK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3"/>
                </a:solidFill>
              </a:rPr>
              <a:t>“Describe”</a:t>
            </a:r>
            <a:r>
              <a:rPr lang="en-US" dirty="0"/>
              <a:t>: What new Bloom’s Level is this skill?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2882697" y="4023834"/>
            <a:ext cx="14270" cy="266234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070992"/>
              </p:ext>
            </p:extLst>
          </p:nvPr>
        </p:nvGraphicFramePr>
        <p:xfrm>
          <a:off x="3607535" y="3849515"/>
          <a:ext cx="2585983" cy="283666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85983"/>
              </a:tblGrid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Remember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Understand</a:t>
                      </a:r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Apply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Analyze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Evaluate </a:t>
                      </a:r>
                      <a:endParaRPr lang="en-US" dirty="0"/>
                    </a:p>
                  </a:txBody>
                  <a:tcPr/>
                </a:tc>
              </a:tr>
              <a:tr h="4727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Create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530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Bloom’s and DOK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603" y="2819400"/>
            <a:ext cx="8776528" cy="3746781"/>
          </a:xfrm>
        </p:spPr>
        <p:txBody>
          <a:bodyPr/>
          <a:lstStyle/>
          <a:p>
            <a:pPr marL="349250" lvl="1" indent="0">
              <a:buNone/>
            </a:pPr>
            <a:r>
              <a:rPr lang="en-US" dirty="0" smtClean="0"/>
              <a:t>What DOK Level are these tasks?</a:t>
            </a:r>
          </a:p>
          <a:p>
            <a:pPr marL="349250" lvl="1" indent="0">
              <a:buNone/>
            </a:pPr>
            <a:r>
              <a:rPr lang="en-US" b="1" i="1" dirty="0" smtClean="0">
                <a:solidFill>
                  <a:schemeClr val="accent3"/>
                </a:solidFill>
              </a:rPr>
              <a:t>Describe</a:t>
            </a:r>
            <a:r>
              <a:rPr lang="en-US" b="1" i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physical features of a plant.</a:t>
            </a:r>
          </a:p>
          <a:p>
            <a:pPr marL="349250" lvl="1" indent="0">
              <a:buNone/>
            </a:pPr>
            <a:r>
              <a:rPr lang="en-US" b="1" i="1" dirty="0" smtClean="0">
                <a:solidFill>
                  <a:srgbClr val="FFCC00"/>
                </a:solidFill>
              </a:rPr>
              <a:t>Describe</a:t>
            </a:r>
            <a:r>
              <a:rPr lang="en-US" b="1" i="1" dirty="0" smtClean="0"/>
              <a:t> </a:t>
            </a:r>
            <a:r>
              <a:rPr lang="en-US" dirty="0"/>
              <a:t>how the two political parties are alike and different.</a:t>
            </a:r>
          </a:p>
          <a:p>
            <a:pPr marL="349250" lvl="1" indent="0">
              <a:buNone/>
            </a:pPr>
            <a:r>
              <a:rPr lang="en-US" b="1" i="1" dirty="0">
                <a:solidFill>
                  <a:srgbClr val="FFCC00"/>
                </a:solidFill>
              </a:rPr>
              <a:t>Describe </a:t>
            </a:r>
            <a:r>
              <a:rPr lang="en-US" dirty="0"/>
              <a:t>the most significant effect of WWII on the nations of Europe.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12284" y="5108274"/>
            <a:ext cx="5023314" cy="1426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161928"/>
              </p:ext>
            </p:extLst>
          </p:nvPr>
        </p:nvGraphicFramePr>
        <p:xfrm>
          <a:off x="242602" y="5436459"/>
          <a:ext cx="8676632" cy="128015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69158"/>
                <a:gridCol w="2169158"/>
                <a:gridCol w="2169158"/>
                <a:gridCol w="2169158"/>
              </a:tblGrid>
              <a:tr h="2325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DOK 4</a:t>
                      </a:r>
                      <a:endParaRPr lang="en-US" dirty="0"/>
                    </a:p>
                  </a:txBody>
                  <a:tcPr/>
                </a:tc>
              </a:tr>
              <a:tr h="75580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Recall and Reproduction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Basic Application</a:t>
                      </a:r>
                      <a:r>
                        <a:rPr lang="en-US" baseline="0" dirty="0" smtClean="0"/>
                        <a:t> of Skills and Concepts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Strategic Thinking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Extended Thinking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8743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Bloom’s and DOK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874" y="2819401"/>
            <a:ext cx="8633820" cy="3929798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Aft>
                <a:spcPts val="2000"/>
              </a:spcAft>
              <a:buNone/>
            </a:pPr>
            <a:r>
              <a:rPr lang="en-US" sz="2400" b="1" i="1" dirty="0">
                <a:solidFill>
                  <a:schemeClr val="accent3"/>
                </a:solidFill>
              </a:rPr>
              <a:t>Describe</a:t>
            </a:r>
            <a:r>
              <a:rPr lang="en-US" sz="2400" b="1" i="1" dirty="0"/>
              <a:t> </a:t>
            </a:r>
            <a:r>
              <a:rPr lang="en-US" sz="2400" dirty="0"/>
              <a:t>the physical features of a plant.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Remember, DOK 1</a:t>
            </a:r>
          </a:p>
          <a:p>
            <a:pPr marL="0" lvl="1" indent="0">
              <a:spcAft>
                <a:spcPts val="2000"/>
              </a:spcAft>
              <a:buNone/>
            </a:pPr>
            <a:r>
              <a:rPr lang="en-US" sz="2400" b="1" i="1" dirty="0">
                <a:solidFill>
                  <a:srgbClr val="FFCC00"/>
                </a:solidFill>
              </a:rPr>
              <a:t>Describe</a:t>
            </a:r>
            <a:r>
              <a:rPr lang="en-US" sz="2400" b="1" i="1" dirty="0"/>
              <a:t> </a:t>
            </a:r>
            <a:r>
              <a:rPr lang="en-US" sz="2400" dirty="0"/>
              <a:t>how the two political parties are alike and different.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Understand, DOK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  <a:p>
            <a:pPr marL="0" lvl="1" indent="0">
              <a:spcAft>
                <a:spcPts val="2000"/>
              </a:spcAft>
              <a:buNone/>
            </a:pPr>
            <a:r>
              <a:rPr lang="en-US" sz="2400" b="1" i="1" dirty="0">
                <a:solidFill>
                  <a:srgbClr val="FFCC00"/>
                </a:solidFill>
              </a:rPr>
              <a:t>Describe </a:t>
            </a:r>
            <a:r>
              <a:rPr lang="en-US" sz="2400" dirty="0"/>
              <a:t>the most significant effect of WWII on the nations of Europe</a:t>
            </a:r>
            <a:r>
              <a:rPr lang="en-US" sz="2400" dirty="0" smtClean="0"/>
              <a:t>.</a:t>
            </a:r>
          </a:p>
          <a:p>
            <a:pPr marL="0" lvl="1" indent="0">
              <a:spcAft>
                <a:spcPts val="200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Understand, DOK 3</a:t>
            </a: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798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604709"/>
              </p:ext>
            </p:extLst>
          </p:nvPr>
        </p:nvGraphicFramePr>
        <p:xfrm>
          <a:off x="333342" y="1335433"/>
          <a:ext cx="8610600" cy="512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1752600"/>
                <a:gridCol w="1981200"/>
                <a:gridCol w="1859280"/>
                <a:gridCol w="1722120"/>
              </a:tblGrid>
              <a:tr h="6977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Arial Narrow" pitchFamily="34" charset="0"/>
                        </a:rPr>
                        <a:t>Depth + </a:t>
                      </a:r>
                    </a:p>
                    <a:p>
                      <a:r>
                        <a:rPr lang="en-US" sz="2000" b="1" dirty="0" smtClean="0">
                          <a:latin typeface="Arial Narrow" pitchFamily="34" charset="0"/>
                        </a:rPr>
                        <a:t>thinking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Level 1 </a:t>
                      </a:r>
                      <a:br>
                        <a:rPr lang="en-US" sz="1300" dirty="0" smtClean="0">
                          <a:latin typeface="Arial Narrow" pitchFamily="34" charset="0"/>
                        </a:rPr>
                      </a:br>
                      <a:r>
                        <a:rPr lang="en-US" sz="1300" dirty="0" smtClean="0">
                          <a:latin typeface="Arial Narrow" pitchFamily="34" charset="0"/>
                        </a:rPr>
                        <a:t>Recall &amp; Reproduction</a:t>
                      </a:r>
                      <a:endParaRPr lang="en-US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Level 2</a:t>
                      </a:r>
                      <a:br>
                        <a:rPr lang="en-US" sz="1300" dirty="0" smtClean="0">
                          <a:latin typeface="Arial Narrow" pitchFamily="34" charset="0"/>
                        </a:rPr>
                      </a:br>
                      <a:r>
                        <a:rPr lang="en-US" sz="1300" dirty="0" smtClean="0">
                          <a:latin typeface="Arial Narrow" pitchFamily="34" charset="0"/>
                        </a:rPr>
                        <a:t>Skills &amp; Concepts</a:t>
                      </a:r>
                      <a:endParaRPr lang="en-US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Level 3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Strategic Thinking/ Reasoning</a:t>
                      </a:r>
                      <a:endParaRPr lang="en-US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Level 4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 Narrow" pitchFamily="34" charset="0"/>
                        </a:rPr>
                        <a:t>Extended Thinking</a:t>
                      </a:r>
                      <a:endParaRPr lang="en-US" sz="13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55044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Remember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-Recall, locate basic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facts, details, events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 Narrow" pitchFamily="34" charset="0"/>
                        </a:rPr>
                        <a:t>Not appropriate at this level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81908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Understand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-Select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appropriate words to use when intended meaning is clearly evident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-Specify or explain relationships</a:t>
                      </a:r>
                    </a:p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-summarize</a:t>
                      </a:r>
                    </a:p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-identify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central idea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-Explain, generalize, or connect ideas using supporting evidence (quote,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example…)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-Explain how concepts or ideas specifically relate to other content domains or concepts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01097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Apply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-Use language structure (pre/suffix) or word relationships (synonym/antonym)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to determine meaning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-Use context to identify meaning of word</a:t>
                      </a:r>
                    </a:p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-Obtain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and interpret information using text features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-Use concepts to solve non-routine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problems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-Devise an approach among many alternatives to research a novel problem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81908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Analyze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-Identify whether information is contained in a graph, table, etc.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-Compare literary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elements, terms, facts, events</a:t>
                      </a:r>
                    </a:p>
                    <a:p>
                      <a:r>
                        <a:rPr lang="en-US" sz="1200" baseline="0" dirty="0" smtClean="0">
                          <a:latin typeface="Arial Narrow" pitchFamily="34" charset="0"/>
                        </a:rPr>
                        <a:t>-analyze format, organization, &amp; text structures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-Analyze or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interpret author’s craft (literary devices, viewpoint, or potential bias) to critique a text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-Analyze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multiple sources</a:t>
                      </a:r>
                    </a:p>
                    <a:p>
                      <a:r>
                        <a:rPr lang="en-US" sz="1200" baseline="0" dirty="0" smtClean="0">
                          <a:latin typeface="Arial Narrow" pitchFamily="34" charset="0"/>
                        </a:rPr>
                        <a:t>-Analyze complex/abstract themes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37062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Evaluate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-Cite evidence and develop a logical argument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for conjectures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-Evaluate relevancy, accuracy, &amp;</a:t>
                      </a:r>
                      <a:r>
                        <a:rPr lang="en-US" sz="1200" baseline="0" dirty="0" smtClean="0">
                          <a:latin typeface="Arial Narrow" pitchFamily="34" charset="0"/>
                        </a:rPr>
                        <a:t> completeness of information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76302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 Narrow" pitchFamily="34" charset="0"/>
                        </a:rPr>
                        <a:t>Create</a:t>
                      </a:r>
                      <a:endParaRPr lang="en-US" b="1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-Brainstorm ideas about a topic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-Generate conjectures based on observations or prior knowledge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-Synthesize information within one source or text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 Narrow" pitchFamily="34" charset="0"/>
                        </a:rPr>
                        <a:t>-Synthesize information across multiple sources or texts</a:t>
                      </a:r>
                      <a:endParaRPr lang="en-US" sz="12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542" y="457349"/>
            <a:ext cx="8534400" cy="838200"/>
          </a:xfrm>
        </p:spPr>
        <p:txBody>
          <a:bodyPr>
            <a:noAutofit/>
          </a:bodyPr>
          <a:lstStyle/>
          <a:p>
            <a:pPr algn="ctr"/>
            <a:r>
              <a:rPr lang="en-US" sz="2700" dirty="0" smtClean="0">
                <a:solidFill>
                  <a:srgbClr val="000000"/>
                </a:solidFill>
              </a:rPr>
              <a:t>The Hess Cognitive Rigor Matrix:</a:t>
            </a:r>
            <a:endParaRPr lang="en-US" sz="2700" dirty="0">
              <a:solidFill>
                <a:srgbClr val="000000"/>
              </a:solidFill>
            </a:endParaRPr>
          </a:p>
        </p:txBody>
      </p:sp>
      <p:sp>
        <p:nvSpPr>
          <p:cNvPr id="3" name="Donut 2"/>
          <p:cNvSpPr/>
          <p:nvPr/>
        </p:nvSpPr>
        <p:spPr>
          <a:xfrm>
            <a:off x="1641139" y="1952862"/>
            <a:ext cx="1598327" cy="482566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" name="Donut 4"/>
          <p:cNvSpPr/>
          <p:nvPr/>
        </p:nvSpPr>
        <p:spPr>
          <a:xfrm>
            <a:off x="3520303" y="2416602"/>
            <a:ext cx="1755306" cy="9274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>
            <a:off x="5375504" y="2435428"/>
            <a:ext cx="1755306" cy="92748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416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976" y="115935"/>
            <a:ext cx="7492156" cy="868621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Identifying Bloom’s &amp; DOK Levels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980" y="984556"/>
            <a:ext cx="8790798" cy="57646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each task listed below, identify where it would fall on the Cognitive Rigor and Relevance Matrix:</a:t>
            </a:r>
            <a:endParaRPr lang="en-US" dirty="0"/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rgbClr val="000000"/>
                </a:solidFill>
                <a:effectLst/>
              </a:rPr>
              <a:t>Identify transitional words and phrases and helped you know the sequence of events in the story.</a:t>
            </a: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rgbClr val="000000"/>
                </a:solidFill>
                <a:effectLst/>
              </a:rPr>
              <a:t>Are all wolves (in literature) like the wolf in this story? Support your response using evidence from other texts. </a:t>
            </a: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rgbClr val="000000"/>
                </a:solidFill>
                <a:effectLst/>
              </a:rPr>
              <a:t>Retell or summarize the story in your own words</a:t>
            </a: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rgbClr val="000000"/>
                </a:solidFill>
                <a:effectLst/>
              </a:rPr>
              <a:t>What is your opinion about the intelligence of the wolf? Justify using details and evidence from the story. </a:t>
            </a: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rgbClr val="000000"/>
                </a:solidFill>
                <a:effectLst/>
              </a:rPr>
              <a:t>Write a telephone conversation between little Red Riding hood and her mother that explains the wolf incident. </a:t>
            </a:r>
          </a:p>
          <a:p>
            <a:pPr>
              <a:buFont typeface="Arial"/>
              <a:buChar char="•"/>
            </a:pPr>
            <a:r>
              <a:rPr lang="en-US" sz="2000" b="1" dirty="0">
                <a:solidFill>
                  <a:srgbClr val="000000"/>
                </a:solidFill>
                <a:effectLst/>
              </a:rPr>
              <a:t>Who was the main character? What was the story’s setting</a:t>
            </a:r>
            <a:r>
              <a:rPr lang="en-US" sz="2000" b="1" dirty="0" smtClean="0">
                <a:solidFill>
                  <a:srgbClr val="000000"/>
                </a:solidFill>
                <a:effectLst/>
              </a:rPr>
              <a:t>?</a:t>
            </a:r>
            <a:endParaRPr lang="en-US" sz="2000" b="1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8792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and Share-Out: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How does DOK build upon your knowledge of Bloom’s?</a:t>
            </a:r>
          </a:p>
          <a:p>
            <a:pPr>
              <a:buFont typeface="Arial"/>
              <a:buChar char="•"/>
            </a:pPr>
            <a:r>
              <a:rPr lang="en-US" dirty="0" smtClean="0"/>
              <a:t>How will this impact how teachers design class assignments or performance tasks?</a:t>
            </a:r>
          </a:p>
        </p:txBody>
      </p:sp>
    </p:spTree>
    <p:extLst>
      <p:ext uri="{BB962C8B-B14F-4D97-AF65-F5344CB8AC3E}">
        <p14:creationId xmlns:p14="http://schemas.microsoft.com/office/powerpoint/2010/main" val="70706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8239161" cy="1447800"/>
          </a:xfrm>
        </p:spPr>
        <p:txBody>
          <a:bodyPr/>
          <a:lstStyle/>
          <a:p>
            <a:r>
              <a:rPr lang="en-US" dirty="0" smtClean="0"/>
              <a:t>Prior Knowledge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Arial" charset="0"/>
              </a:rPr>
              <a:t>1) What do you already know about Common Core State Standards</a:t>
            </a:r>
            <a:r>
              <a:rPr lang="en-US" sz="3200" dirty="0" smtClean="0">
                <a:latin typeface="Arial" charset="0"/>
              </a:rPr>
              <a:t>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5696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DOK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resources provided to create your own user-friendly definitions for each DOK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6437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vs.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think are the differences between a </a:t>
            </a:r>
            <a:r>
              <a:rPr lang="en-US" u="sng" dirty="0" smtClean="0"/>
              <a:t>skill</a:t>
            </a:r>
            <a:r>
              <a:rPr lang="en-US" dirty="0" smtClean="0"/>
              <a:t> vs. a </a:t>
            </a:r>
            <a:r>
              <a:rPr lang="en-US" u="sng" dirty="0" smtClean="0"/>
              <a:t>task</a:t>
            </a:r>
            <a:r>
              <a:rPr lang="en-US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550647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481465"/>
              </p:ext>
            </p:extLst>
          </p:nvPr>
        </p:nvGraphicFramePr>
        <p:xfrm>
          <a:off x="418266" y="214914"/>
          <a:ext cx="8417406" cy="6442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8703"/>
                <a:gridCol w="4208703"/>
              </a:tblGrid>
              <a:tr h="1166035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Skills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Tasks</a:t>
                      </a:r>
                      <a:endParaRPr lang="en-US" sz="4400" dirty="0"/>
                    </a:p>
                  </a:txBody>
                  <a:tcPr/>
                </a:tc>
              </a:tr>
              <a:tr h="116603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The</a:t>
                      </a:r>
                      <a:r>
                        <a:rPr lang="en-US" sz="2000" i="0" dirty="0" smtClean="0">
                          <a:solidFill>
                            <a:schemeClr val="accent1"/>
                          </a:solidFill>
                        </a:rPr>
                        <a:t> cognitive </a:t>
                      </a:r>
                      <a:r>
                        <a:rPr lang="en-US" sz="2000" i="1" dirty="0" smtClean="0">
                          <a:solidFill>
                            <a:schemeClr val="accent1"/>
                          </a:solidFill>
                        </a:rPr>
                        <a:t>skill</a:t>
                      </a:r>
                      <a:r>
                        <a:rPr lang="en-US" sz="2000" b="1" i="0" dirty="0" smtClean="0">
                          <a:solidFill>
                            <a:schemeClr val="accent1"/>
                          </a:solidFill>
                        </a:rPr>
                        <a:t> is</a:t>
                      </a:r>
                      <a:r>
                        <a:rPr lang="en-US" sz="2000" b="1" i="0" baseline="0" dirty="0" smtClean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2000" b="1" i="0" u="sng" baseline="0" dirty="0" smtClean="0">
                          <a:solidFill>
                            <a:schemeClr val="accent1"/>
                          </a:solidFill>
                        </a:rPr>
                        <a:t>what</a:t>
                      </a:r>
                      <a:r>
                        <a:rPr lang="en-US" sz="2000" b="1" i="0" u="sng" dirty="0" smtClean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2000" b="1" i="0" u="none" dirty="0" smtClean="0">
                          <a:solidFill>
                            <a:schemeClr val="accent1"/>
                          </a:solidFill>
                        </a:rPr>
                        <a:t>learning </a:t>
                      </a:r>
                      <a:r>
                        <a:rPr lang="en-US" sz="2000" b="1" i="0" dirty="0" smtClean="0">
                          <a:solidFill>
                            <a:schemeClr val="accent1"/>
                          </a:solidFill>
                        </a:rPr>
                        <a:t>students must demonstrate in order to show mastery of the standard</a:t>
                      </a:r>
                      <a:endParaRPr lang="en-US" sz="2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The</a:t>
                      </a:r>
                      <a:r>
                        <a:rPr lang="en-US" sz="2000" i="1" dirty="0" smtClean="0">
                          <a:solidFill>
                            <a:schemeClr val="accent1"/>
                          </a:solidFill>
                        </a:rPr>
                        <a:t> task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or activity is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2000" u="sng" baseline="0" dirty="0" smtClean="0">
                          <a:solidFill>
                            <a:schemeClr val="accent1"/>
                          </a:solidFill>
                        </a:rPr>
                        <a:t>how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students use and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demonstrate the skill in order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</a:rPr>
                        <a:t> to show mastery of the standard</a:t>
                      </a:r>
                      <a:endParaRPr lang="en-US" sz="2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1488924"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/>
                        <a:t>Supporting statements with evidence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Talking to</a:t>
                      </a:r>
                      <a:r>
                        <a:rPr lang="en-US" sz="2000" baseline="0" dirty="0" smtClean="0"/>
                        <a:t> the text annotation, recording evidence on a graphic organizer, writing justifications, using support within a speech</a:t>
                      </a:r>
                      <a:endParaRPr lang="en-US" sz="2000" dirty="0"/>
                    </a:p>
                  </a:txBody>
                  <a:tcPr anchor="ctr"/>
                </a:tc>
              </a:tr>
              <a:tr h="1166035"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/>
                        <a:t>Distinguishing between fact and opinion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Using</a:t>
                      </a:r>
                      <a:r>
                        <a:rPr lang="en-US" sz="2000" baseline="0" dirty="0" smtClean="0"/>
                        <a:t> a graphic organizer to categorize facts and opinions, using facts and opinions correctly in an essay as support</a:t>
                      </a:r>
                      <a:endParaRPr lang="en-US" sz="2000" dirty="0"/>
                    </a:p>
                  </a:txBody>
                  <a:tcPr anchor="ctr"/>
                </a:tc>
              </a:tr>
              <a:tr h="116603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Reading</a:t>
                      </a:r>
                      <a:r>
                        <a:rPr lang="en-US" sz="2000" baseline="0" dirty="0" smtClean="0"/>
                        <a:t> text closely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???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585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 Create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with the </a:t>
            </a:r>
            <a:r>
              <a:rPr lang="en-US" dirty="0">
                <a:solidFill>
                  <a:schemeClr val="accent3"/>
                </a:solidFill>
              </a:rPr>
              <a:t>s</a:t>
            </a:r>
            <a:r>
              <a:rPr lang="en-US" dirty="0" smtClean="0">
                <a:solidFill>
                  <a:schemeClr val="accent3"/>
                </a:solidFill>
              </a:rPr>
              <a:t>tandard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Determine the </a:t>
            </a:r>
            <a:r>
              <a:rPr lang="en-US" dirty="0" smtClean="0">
                <a:solidFill>
                  <a:schemeClr val="accent3"/>
                </a:solidFill>
              </a:rPr>
              <a:t>skills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Create a </a:t>
            </a:r>
            <a:r>
              <a:rPr lang="en-US" dirty="0" smtClean="0">
                <a:solidFill>
                  <a:srgbClr val="FFCC00"/>
                </a:solidFill>
              </a:rPr>
              <a:t>task </a:t>
            </a:r>
            <a:r>
              <a:rPr lang="en-US" dirty="0" smtClean="0">
                <a:solidFill>
                  <a:srgbClr val="FFFFFF"/>
                </a:solidFill>
              </a:rPr>
              <a:t>that will assess the </a:t>
            </a:r>
            <a:r>
              <a:rPr lang="en-US" dirty="0" smtClean="0">
                <a:solidFill>
                  <a:srgbClr val="FFCC00"/>
                </a:solidFill>
              </a:rPr>
              <a:t>skills</a:t>
            </a:r>
            <a:r>
              <a:rPr lang="en-US" dirty="0" smtClean="0">
                <a:solidFill>
                  <a:srgbClr val="FFFFFF"/>
                </a:solidFill>
              </a:rPr>
              <a:t> you chose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Consider the </a:t>
            </a:r>
            <a:r>
              <a:rPr lang="en-US" dirty="0" smtClean="0">
                <a:solidFill>
                  <a:srgbClr val="FFCC00"/>
                </a:solidFill>
              </a:rPr>
              <a:t>DOK level </a:t>
            </a:r>
            <a:r>
              <a:rPr lang="en-US" dirty="0" smtClean="0">
                <a:solidFill>
                  <a:srgbClr val="FFFFFF"/>
                </a:solidFill>
              </a:rPr>
              <a:t>for each </a:t>
            </a:r>
            <a:r>
              <a:rPr lang="en-US" dirty="0" smtClean="0">
                <a:solidFill>
                  <a:srgbClr val="FFCC00"/>
                </a:solidFill>
              </a:rPr>
              <a:t>skill</a:t>
            </a:r>
            <a:r>
              <a:rPr lang="en-US" dirty="0" smtClean="0">
                <a:solidFill>
                  <a:srgbClr val="FFFFFF"/>
                </a:solidFill>
              </a:rPr>
              <a:t> and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783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DOK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you watch the video, pay attention to the learning </a:t>
            </a:r>
            <a:r>
              <a:rPr lang="en-US" dirty="0" smtClean="0">
                <a:solidFill>
                  <a:srgbClr val="FFCC00"/>
                </a:solidFill>
              </a:rPr>
              <a:t>TASKS </a:t>
            </a:r>
            <a:r>
              <a:rPr lang="en-US" dirty="0" smtClean="0"/>
              <a:t>that the students participate in</a:t>
            </a:r>
          </a:p>
          <a:p>
            <a:r>
              <a:rPr lang="en-US" dirty="0" smtClean="0"/>
              <a:t>AFTER you watch the video and record the tasks, you will determine the skills along with the DOK and Bloom’s level for each 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515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DOK Application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The Pros and Cons of Teen Driving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6020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and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were the tasks and skills that you identified?</a:t>
            </a:r>
          </a:p>
          <a:p>
            <a:r>
              <a:rPr lang="en-US" dirty="0" smtClean="0"/>
              <a:t>How did the tasks increase in rigor?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0385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 Up and 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the low and high level questions that you receive, and now place them on the NEW Bloom’s and DOK matrix in order to determine their rigor level</a:t>
            </a:r>
          </a:p>
          <a:p>
            <a:r>
              <a:rPr lang="en-US" dirty="0" smtClean="0"/>
              <a:t>How has your definition of rigor changed, and how will this affect how you create assessment tasks and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355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Monkey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Please use the link on our </a:t>
            </a:r>
            <a:r>
              <a:rPr lang="en-US" dirty="0" err="1" smtClean="0"/>
              <a:t>Wikispaces</a:t>
            </a:r>
            <a:r>
              <a:rPr lang="en-US" dirty="0" smtClean="0"/>
              <a:t> page in order to access the survey </a:t>
            </a:r>
            <a:r>
              <a:rPr lang="en-US" smtClean="0"/>
              <a:t>monkey link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2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Core Overview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3 minute CCSS Overview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847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 with Groups: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3600" dirty="0">
                <a:latin typeface="Arial" charset="0"/>
              </a:rPr>
              <a:t>With a partner, discuss your reactions to the video. </a:t>
            </a:r>
            <a:endParaRPr lang="en-US" sz="3600" dirty="0" smtClean="0">
              <a:latin typeface="Arial" charset="0"/>
            </a:endParaRPr>
          </a:p>
          <a:p>
            <a:pPr>
              <a:buFont typeface="Arial"/>
              <a:buChar char="•"/>
            </a:pPr>
            <a:r>
              <a:rPr lang="en-US" sz="3600" dirty="0" smtClean="0">
                <a:latin typeface="Arial" charset="0"/>
              </a:rPr>
              <a:t>Why did most states choose to adopt the common core state standards?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9753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6" name="Slide Number Placeholder 44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56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56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56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56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56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fld id="{43C18332-EF9E-D442-831E-E56EA9C3B136}" type="slidenum">
              <a:rPr lang="en-US" sz="1400">
                <a:latin typeface="Calibri" charset="0"/>
              </a:rPr>
              <a:pPr algn="l" eaLnBrk="1" hangingPunct="1"/>
              <a:t>6</a:t>
            </a:fld>
            <a:endParaRPr lang="en-US" sz="1400">
              <a:latin typeface="Calibri" charset="0"/>
            </a:endParaRPr>
          </a:p>
        </p:txBody>
      </p:sp>
      <p:sp>
        <p:nvSpPr>
          <p:cNvPr id="2355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-7938"/>
            <a:ext cx="9144000" cy="82232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>
                <a:solidFill>
                  <a:schemeClr val="tx1"/>
                </a:solidFill>
                <a:latin typeface="Calibri" charset="0"/>
              </a:rPr>
              <a:t> </a:t>
            </a:r>
            <a:r>
              <a:rPr lang="en-US" sz="2800" b="1">
                <a:solidFill>
                  <a:schemeClr val="tx1"/>
                </a:solidFill>
                <a:latin typeface="Calibri" charset="0"/>
              </a:rPr>
              <a:t>Lexile </a:t>
            </a:r>
            <a:r>
              <a:rPr lang="en-US" sz="2800" b="1" baseline="30000">
                <a:solidFill>
                  <a:schemeClr val="tx1"/>
                </a:solidFill>
                <a:latin typeface="Calibri" charset="0"/>
                <a:cs typeface="Times New Roman" charset="0"/>
              </a:rPr>
              <a:t> </a:t>
            </a:r>
            <a:r>
              <a:rPr lang="en-US" sz="2800" b="1">
                <a:solidFill>
                  <a:schemeClr val="tx1"/>
                </a:solidFill>
                <a:latin typeface="Calibri" charset="0"/>
              </a:rPr>
              <a:t>Framework</a:t>
            </a:r>
            <a:r>
              <a:rPr lang="en-US" sz="2800" b="1" baseline="30000">
                <a:solidFill>
                  <a:schemeClr val="tx1"/>
                </a:solidFill>
                <a:latin typeface="Calibri" charset="0"/>
                <a:cs typeface="Times New Roman" charset="0"/>
              </a:rPr>
              <a:t>®</a:t>
            </a:r>
            <a:r>
              <a:rPr lang="en-US" sz="2800" b="1">
                <a:solidFill>
                  <a:schemeClr val="tx1"/>
                </a:solidFill>
                <a:latin typeface="Calibri" charset="0"/>
              </a:rPr>
              <a:t> for Reading Study </a:t>
            </a:r>
            <a:br>
              <a:rPr lang="en-US" sz="2800" b="1">
                <a:solidFill>
                  <a:schemeClr val="tx1"/>
                </a:solidFill>
                <a:latin typeface="Calibri" charset="0"/>
              </a:rPr>
            </a:br>
            <a:r>
              <a:rPr lang="en-US" sz="2800" b="1">
                <a:solidFill>
                  <a:schemeClr val="tx1"/>
                </a:solidFill>
                <a:latin typeface="Calibri" charset="0"/>
              </a:rPr>
              <a:t>Summary of Text Lexile Measures</a:t>
            </a:r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635125" y="1371600"/>
            <a:ext cx="6569075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 flipV="1">
            <a:off x="2459038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 flipV="1">
            <a:off x="328136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 flipV="1">
            <a:off x="4105275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58" name="Line 7"/>
          <p:cNvSpPr>
            <a:spLocks noChangeShapeType="1"/>
          </p:cNvSpPr>
          <p:nvPr/>
        </p:nvSpPr>
        <p:spPr bwMode="auto">
          <a:xfrm flipV="1">
            <a:off x="4927600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59" name="Line 8"/>
          <p:cNvSpPr>
            <a:spLocks noChangeShapeType="1"/>
          </p:cNvSpPr>
          <p:nvPr/>
        </p:nvSpPr>
        <p:spPr bwMode="auto">
          <a:xfrm flipV="1">
            <a:off x="575151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0" name="Line 9"/>
          <p:cNvSpPr>
            <a:spLocks noChangeShapeType="1"/>
          </p:cNvSpPr>
          <p:nvPr/>
        </p:nvSpPr>
        <p:spPr bwMode="auto">
          <a:xfrm flipV="1">
            <a:off x="6573838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1" name="Line 10"/>
          <p:cNvSpPr>
            <a:spLocks noChangeShapeType="1"/>
          </p:cNvSpPr>
          <p:nvPr/>
        </p:nvSpPr>
        <p:spPr bwMode="auto">
          <a:xfrm flipV="1">
            <a:off x="739616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2" name="Line 11"/>
          <p:cNvSpPr>
            <a:spLocks noChangeShapeType="1"/>
          </p:cNvSpPr>
          <p:nvPr/>
        </p:nvSpPr>
        <p:spPr bwMode="auto">
          <a:xfrm>
            <a:off x="1635125" y="5075238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3" name="Line 12"/>
          <p:cNvSpPr>
            <a:spLocks noChangeShapeType="1"/>
          </p:cNvSpPr>
          <p:nvPr/>
        </p:nvSpPr>
        <p:spPr bwMode="auto">
          <a:xfrm>
            <a:off x="1635125" y="466407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4" name="Line 13"/>
          <p:cNvSpPr>
            <a:spLocks noChangeShapeType="1"/>
          </p:cNvSpPr>
          <p:nvPr/>
        </p:nvSpPr>
        <p:spPr bwMode="auto">
          <a:xfrm>
            <a:off x="1635125" y="425132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5" name="Line 14"/>
          <p:cNvSpPr>
            <a:spLocks noChangeShapeType="1"/>
          </p:cNvSpPr>
          <p:nvPr/>
        </p:nvSpPr>
        <p:spPr bwMode="auto">
          <a:xfrm>
            <a:off x="1635125" y="3840163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6" name="Line 15"/>
          <p:cNvSpPr>
            <a:spLocks noChangeShapeType="1"/>
          </p:cNvSpPr>
          <p:nvPr/>
        </p:nvSpPr>
        <p:spPr bwMode="auto">
          <a:xfrm>
            <a:off x="1635125" y="3429000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7" name="Line 16"/>
          <p:cNvSpPr>
            <a:spLocks noChangeShapeType="1"/>
          </p:cNvSpPr>
          <p:nvPr/>
        </p:nvSpPr>
        <p:spPr bwMode="auto">
          <a:xfrm>
            <a:off x="1635125" y="3017838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8" name="Line 17"/>
          <p:cNvSpPr>
            <a:spLocks noChangeShapeType="1"/>
          </p:cNvSpPr>
          <p:nvPr/>
        </p:nvSpPr>
        <p:spPr bwMode="auto">
          <a:xfrm>
            <a:off x="1635125" y="260667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69" name="Line 18"/>
          <p:cNvSpPr>
            <a:spLocks noChangeShapeType="1"/>
          </p:cNvSpPr>
          <p:nvPr/>
        </p:nvSpPr>
        <p:spPr bwMode="auto">
          <a:xfrm>
            <a:off x="1635125" y="219392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70" name="Line 19"/>
          <p:cNvSpPr>
            <a:spLocks noChangeShapeType="1"/>
          </p:cNvSpPr>
          <p:nvPr/>
        </p:nvSpPr>
        <p:spPr bwMode="auto">
          <a:xfrm>
            <a:off x="1635125" y="1782763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7" tIns="45717" rIns="91437" bIns="45717"/>
          <a:lstStyle/>
          <a:p>
            <a:endParaRPr lang="en-US"/>
          </a:p>
        </p:txBody>
      </p:sp>
      <p:sp>
        <p:nvSpPr>
          <p:cNvPr id="23571" name="Text Box 20"/>
          <p:cNvSpPr txBox="1">
            <a:spLocks noChangeArrowheads="1"/>
          </p:cNvSpPr>
          <p:nvPr/>
        </p:nvSpPr>
        <p:spPr bwMode="auto">
          <a:xfrm>
            <a:off x="1046163" y="5322888"/>
            <a:ext cx="5651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600</a:t>
            </a:r>
          </a:p>
        </p:txBody>
      </p:sp>
      <p:sp>
        <p:nvSpPr>
          <p:cNvPr id="23572" name="Text Box 21"/>
          <p:cNvSpPr txBox="1">
            <a:spLocks noChangeArrowheads="1"/>
          </p:cNvSpPr>
          <p:nvPr/>
        </p:nvSpPr>
        <p:spPr bwMode="auto">
          <a:xfrm>
            <a:off x="1052513" y="4505325"/>
            <a:ext cx="5651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800</a:t>
            </a:r>
          </a:p>
        </p:txBody>
      </p:sp>
      <p:sp>
        <p:nvSpPr>
          <p:cNvPr id="23573" name="Text Box 22"/>
          <p:cNvSpPr txBox="1">
            <a:spLocks noChangeArrowheads="1"/>
          </p:cNvSpPr>
          <p:nvPr/>
        </p:nvSpPr>
        <p:spPr bwMode="auto">
          <a:xfrm>
            <a:off x="909638" y="3686175"/>
            <a:ext cx="7080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1000</a:t>
            </a:r>
          </a:p>
        </p:txBody>
      </p:sp>
      <p:sp>
        <p:nvSpPr>
          <p:cNvPr id="23574" name="Text Box 23"/>
          <p:cNvSpPr txBox="1">
            <a:spLocks noChangeArrowheads="1"/>
          </p:cNvSpPr>
          <p:nvPr/>
        </p:nvSpPr>
        <p:spPr bwMode="auto">
          <a:xfrm>
            <a:off x="862013" y="2033588"/>
            <a:ext cx="7556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1400</a:t>
            </a:r>
          </a:p>
        </p:txBody>
      </p:sp>
      <p:sp>
        <p:nvSpPr>
          <p:cNvPr id="23575" name="Text Box 24"/>
          <p:cNvSpPr txBox="1">
            <a:spLocks noChangeArrowheads="1"/>
          </p:cNvSpPr>
          <p:nvPr/>
        </p:nvSpPr>
        <p:spPr bwMode="auto">
          <a:xfrm>
            <a:off x="896938" y="1216025"/>
            <a:ext cx="72231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1600</a:t>
            </a:r>
          </a:p>
        </p:txBody>
      </p:sp>
      <p:sp>
        <p:nvSpPr>
          <p:cNvPr id="23576" name="Text Box 25"/>
          <p:cNvSpPr txBox="1">
            <a:spLocks noChangeArrowheads="1"/>
          </p:cNvSpPr>
          <p:nvPr/>
        </p:nvSpPr>
        <p:spPr bwMode="auto">
          <a:xfrm>
            <a:off x="925513" y="2859088"/>
            <a:ext cx="6937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400"/>
              <a:t>1200</a:t>
            </a:r>
          </a:p>
        </p:txBody>
      </p:sp>
      <p:sp>
        <p:nvSpPr>
          <p:cNvPr id="23577" name="Text Box 26"/>
          <p:cNvSpPr txBox="1">
            <a:spLocks noChangeArrowheads="1"/>
          </p:cNvSpPr>
          <p:nvPr/>
        </p:nvSpPr>
        <p:spPr bwMode="auto">
          <a:xfrm rot="-5400000">
            <a:off x="-750093" y="3225006"/>
            <a:ext cx="30035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/>
              <a:t>Text Lexile Measure (L)</a:t>
            </a:r>
          </a:p>
        </p:txBody>
      </p:sp>
      <p:sp>
        <p:nvSpPr>
          <p:cNvPr id="23578" name="Text Box 27"/>
          <p:cNvSpPr txBox="1">
            <a:spLocks noChangeArrowheads="1"/>
          </p:cNvSpPr>
          <p:nvPr/>
        </p:nvSpPr>
        <p:spPr bwMode="auto">
          <a:xfrm>
            <a:off x="1579563" y="5524500"/>
            <a:ext cx="82867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High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School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Lit.</a:t>
            </a:r>
          </a:p>
        </p:txBody>
      </p:sp>
      <p:sp>
        <p:nvSpPr>
          <p:cNvPr id="23579" name="Text Box 28"/>
          <p:cNvSpPr txBox="1">
            <a:spLocks noChangeArrowheads="1"/>
          </p:cNvSpPr>
          <p:nvPr/>
        </p:nvSpPr>
        <p:spPr bwMode="auto">
          <a:xfrm>
            <a:off x="2416175" y="5530850"/>
            <a:ext cx="896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College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Lit.</a:t>
            </a:r>
          </a:p>
        </p:txBody>
      </p:sp>
      <p:sp>
        <p:nvSpPr>
          <p:cNvPr id="23580" name="Text Box 29"/>
          <p:cNvSpPr txBox="1">
            <a:spLocks noChangeArrowheads="1"/>
          </p:cNvSpPr>
          <p:nvPr/>
        </p:nvSpPr>
        <p:spPr bwMode="auto">
          <a:xfrm>
            <a:off x="3284538" y="5527675"/>
            <a:ext cx="82867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High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School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Texts</a:t>
            </a:r>
          </a:p>
        </p:txBody>
      </p:sp>
      <p:sp>
        <p:nvSpPr>
          <p:cNvPr id="23581" name="Text Box 30"/>
          <p:cNvSpPr txBox="1">
            <a:spLocks noChangeArrowheads="1"/>
          </p:cNvSpPr>
          <p:nvPr/>
        </p:nvSpPr>
        <p:spPr bwMode="auto">
          <a:xfrm>
            <a:off x="4025900" y="5483225"/>
            <a:ext cx="896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College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Texts</a:t>
            </a:r>
          </a:p>
        </p:txBody>
      </p:sp>
      <p:sp>
        <p:nvSpPr>
          <p:cNvPr id="23582" name="Text Box 31"/>
          <p:cNvSpPr txBox="1">
            <a:spLocks noChangeArrowheads="1"/>
          </p:cNvSpPr>
          <p:nvPr/>
        </p:nvSpPr>
        <p:spPr bwMode="auto">
          <a:xfrm>
            <a:off x="4895850" y="5526088"/>
            <a:ext cx="850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Military</a:t>
            </a:r>
          </a:p>
        </p:txBody>
      </p:sp>
      <p:sp>
        <p:nvSpPr>
          <p:cNvPr id="23583" name="Text Box 32"/>
          <p:cNvSpPr txBox="1">
            <a:spLocks noChangeArrowheads="1"/>
          </p:cNvSpPr>
          <p:nvPr/>
        </p:nvSpPr>
        <p:spPr bwMode="auto">
          <a:xfrm>
            <a:off x="5654675" y="5464175"/>
            <a:ext cx="101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Personal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Use</a:t>
            </a:r>
          </a:p>
        </p:txBody>
      </p:sp>
      <p:sp>
        <p:nvSpPr>
          <p:cNvPr id="23584" name="Text Box 33"/>
          <p:cNvSpPr txBox="1">
            <a:spLocks noChangeArrowheads="1"/>
          </p:cNvSpPr>
          <p:nvPr/>
        </p:nvSpPr>
        <p:spPr bwMode="auto">
          <a:xfrm>
            <a:off x="6456363" y="5464175"/>
            <a:ext cx="10461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Entry-Level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Occupa-tions</a:t>
            </a:r>
          </a:p>
        </p:txBody>
      </p:sp>
      <p:sp>
        <p:nvSpPr>
          <p:cNvPr id="23585" name="Text Box 34"/>
          <p:cNvSpPr txBox="1">
            <a:spLocks noChangeArrowheads="1"/>
          </p:cNvSpPr>
          <p:nvPr/>
        </p:nvSpPr>
        <p:spPr bwMode="auto">
          <a:xfrm>
            <a:off x="7705725" y="5527675"/>
            <a:ext cx="8080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>
                <a:latin typeface="Arial Narrow" charset="0"/>
              </a:rPr>
              <a:t>SAT 1,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ACT,</a:t>
            </a:r>
          </a:p>
          <a:p>
            <a:pPr algn="ctr" eaLnBrk="1" hangingPunct="1"/>
            <a:r>
              <a:rPr lang="en-US" sz="2000">
                <a:latin typeface="Arial Narrow" charset="0"/>
              </a:rPr>
              <a:t>AP*</a:t>
            </a:r>
          </a:p>
        </p:txBody>
      </p:sp>
      <p:sp>
        <p:nvSpPr>
          <p:cNvPr id="23586" name="Text Box 35"/>
          <p:cNvSpPr txBox="1">
            <a:spLocks noChangeArrowheads="1"/>
          </p:cNvSpPr>
          <p:nvPr/>
        </p:nvSpPr>
        <p:spPr bwMode="auto">
          <a:xfrm>
            <a:off x="4581525" y="6553200"/>
            <a:ext cx="3409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>
                <a:latin typeface="Times New Roman" charset="0"/>
              </a:rPr>
              <a:t>* Source of National Test Data: MetaMetrics</a:t>
            </a:r>
          </a:p>
        </p:txBody>
      </p:sp>
      <p:sp>
        <p:nvSpPr>
          <p:cNvPr id="12405796" name="Rectangle 36"/>
          <p:cNvSpPr>
            <a:spLocks noChangeArrowheads="1"/>
          </p:cNvSpPr>
          <p:nvPr/>
        </p:nvSpPr>
        <p:spPr bwMode="auto">
          <a:xfrm>
            <a:off x="1936750" y="4010025"/>
            <a:ext cx="242888" cy="9239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797" name="Rectangle 37"/>
          <p:cNvSpPr>
            <a:spLocks noChangeArrowheads="1"/>
          </p:cNvSpPr>
          <p:nvPr/>
        </p:nvSpPr>
        <p:spPr bwMode="auto">
          <a:xfrm>
            <a:off x="2752725" y="3640138"/>
            <a:ext cx="242888" cy="9620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798" name="Rectangle 38"/>
          <p:cNvSpPr>
            <a:spLocks noChangeArrowheads="1"/>
          </p:cNvSpPr>
          <p:nvPr/>
        </p:nvSpPr>
        <p:spPr bwMode="auto">
          <a:xfrm>
            <a:off x="3581400" y="3268663"/>
            <a:ext cx="242888" cy="7286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799" name="Rectangle 39"/>
          <p:cNvSpPr>
            <a:spLocks noChangeArrowheads="1"/>
          </p:cNvSpPr>
          <p:nvPr/>
        </p:nvSpPr>
        <p:spPr bwMode="auto">
          <a:xfrm>
            <a:off x="4400550" y="2516188"/>
            <a:ext cx="242888" cy="94297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800" name="Rectangle 40"/>
          <p:cNvSpPr>
            <a:spLocks noChangeArrowheads="1"/>
          </p:cNvSpPr>
          <p:nvPr/>
        </p:nvSpPr>
        <p:spPr bwMode="auto">
          <a:xfrm>
            <a:off x="5229225" y="2911475"/>
            <a:ext cx="242888" cy="223838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801" name="Rectangle 41"/>
          <p:cNvSpPr>
            <a:spLocks noChangeArrowheads="1"/>
          </p:cNvSpPr>
          <p:nvPr/>
        </p:nvSpPr>
        <p:spPr bwMode="auto">
          <a:xfrm>
            <a:off x="6043613" y="2373313"/>
            <a:ext cx="242887" cy="8096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802" name="Rectangle 42"/>
          <p:cNvSpPr>
            <a:spLocks noChangeArrowheads="1"/>
          </p:cNvSpPr>
          <p:nvPr/>
        </p:nvSpPr>
        <p:spPr bwMode="auto">
          <a:xfrm>
            <a:off x="6862763" y="2278063"/>
            <a:ext cx="242887" cy="8572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12405803" name="Rectangle 43"/>
          <p:cNvSpPr>
            <a:spLocks noChangeArrowheads="1"/>
          </p:cNvSpPr>
          <p:nvPr/>
        </p:nvSpPr>
        <p:spPr bwMode="auto">
          <a:xfrm>
            <a:off x="7681913" y="2954338"/>
            <a:ext cx="242887" cy="4191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/>
          <a:lstStyle/>
          <a:p>
            <a:pPr defTabSz="912813"/>
            <a:endParaRPr lang="en-US"/>
          </a:p>
        </p:txBody>
      </p:sp>
      <p:sp>
        <p:nvSpPr>
          <p:cNvPr id="23595" name="Text Box 44"/>
          <p:cNvSpPr txBox="1">
            <a:spLocks noChangeArrowheads="1"/>
          </p:cNvSpPr>
          <p:nvPr/>
        </p:nvSpPr>
        <p:spPr bwMode="auto">
          <a:xfrm>
            <a:off x="1611313" y="996950"/>
            <a:ext cx="6313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7" rIns="91437" bIns="45717"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/>
              <a:t>Interquartile Ranges Shown (25% - 75%)</a:t>
            </a:r>
          </a:p>
        </p:txBody>
      </p:sp>
    </p:spTree>
    <p:extLst>
      <p:ext uri="{BB962C8B-B14F-4D97-AF65-F5344CB8AC3E}">
        <p14:creationId xmlns:p14="http://schemas.microsoft.com/office/powerpoint/2010/main" val="21055342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05796" grpId="0" animBg="1"/>
      <p:bldP spid="12405797" grpId="0" animBg="1"/>
      <p:bldP spid="12405798" grpId="0" animBg="1"/>
      <p:bldP spid="12405799" grpId="0" animBg="1"/>
      <p:bldP spid="12405800" grpId="0" animBg="1"/>
      <p:bldP spid="12405801" grpId="0" animBg="1"/>
      <p:bldP spid="12405802" grpId="0" animBg="1"/>
      <p:bldP spid="124058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286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On-the Job </a:t>
            </a:r>
            <a:br>
              <a:rPr lang="en-US" sz="4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r>
              <a:rPr lang="en-US" sz="4800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Lexile</a:t>
            </a:r>
            <a:r>
              <a:rPr lang="en-US" sz="4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 Requirements</a:t>
            </a:r>
          </a:p>
        </p:txBody>
      </p:sp>
      <p:sp>
        <p:nvSpPr>
          <p:cNvPr id="25602" name="Line 3"/>
          <p:cNvSpPr>
            <a:spLocks noChangeShapeType="1"/>
          </p:cNvSpPr>
          <p:nvPr/>
        </p:nvSpPr>
        <p:spPr bwMode="auto">
          <a:xfrm>
            <a:off x="1600200" y="1524000"/>
            <a:ext cx="0" cy="419100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 flipH="1">
            <a:off x="1600200" y="5715000"/>
            <a:ext cx="66294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12492805" name="Text Box 5"/>
          <p:cNvSpPr txBox="1">
            <a:spLocks noChangeArrowheads="1"/>
          </p:cNvSpPr>
          <p:nvPr/>
        </p:nvSpPr>
        <p:spPr bwMode="auto">
          <a:xfrm rot="2935554">
            <a:off x="1669257" y="6253956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1800" b="1">
                <a:solidFill>
                  <a:srgbClr val="000000"/>
                </a:solidFill>
                <a:latin typeface="Times New Roman" charset="0"/>
              </a:rPr>
              <a:t>Construction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609600" y="1524000"/>
            <a:ext cx="838200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1,500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1,400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1,300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1,200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1,100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1,000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900</a:t>
            </a:r>
          </a:p>
          <a:p>
            <a:pPr>
              <a:lnSpc>
                <a:spcPct val="130000"/>
              </a:lnSpc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800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381000" y="762000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2800" b="1">
                <a:solidFill>
                  <a:srgbClr val="000000"/>
                </a:solidFill>
                <a:latin typeface="Times New Roman" charset="0"/>
              </a:rPr>
              <a:t>Lexile</a:t>
            </a:r>
          </a:p>
        </p:txBody>
      </p:sp>
      <p:sp>
        <p:nvSpPr>
          <p:cNvPr id="12492808" name="Rectangle 8"/>
          <p:cNvSpPr>
            <a:spLocks noChangeArrowheads="1"/>
          </p:cNvSpPr>
          <p:nvPr/>
        </p:nvSpPr>
        <p:spPr bwMode="auto">
          <a:xfrm>
            <a:off x="1752600" y="4343400"/>
            <a:ext cx="381000" cy="1371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09" name="Rectangle 9"/>
          <p:cNvSpPr>
            <a:spLocks noChangeArrowheads="1"/>
          </p:cNvSpPr>
          <p:nvPr/>
        </p:nvSpPr>
        <p:spPr bwMode="auto">
          <a:xfrm>
            <a:off x="2133600" y="2590800"/>
            <a:ext cx="381000" cy="31242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0" name="Text Box 10"/>
          <p:cNvSpPr txBox="1">
            <a:spLocks noChangeArrowheads="1"/>
          </p:cNvSpPr>
          <p:nvPr/>
        </p:nvSpPr>
        <p:spPr bwMode="auto">
          <a:xfrm rot="2935554">
            <a:off x="2979738" y="6391275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Craftsman</a:t>
            </a:r>
          </a:p>
        </p:txBody>
      </p:sp>
      <p:sp>
        <p:nvSpPr>
          <p:cNvPr id="12492811" name="Text Box 11"/>
          <p:cNvSpPr txBox="1">
            <a:spLocks noChangeArrowheads="1"/>
          </p:cNvSpPr>
          <p:nvPr/>
        </p:nvSpPr>
        <p:spPr bwMode="auto">
          <a:xfrm rot="2935554">
            <a:off x="4275138" y="6391275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Nurse</a:t>
            </a:r>
          </a:p>
        </p:txBody>
      </p:sp>
      <p:sp>
        <p:nvSpPr>
          <p:cNvPr id="12492812" name="Text Box 12"/>
          <p:cNvSpPr txBox="1">
            <a:spLocks noChangeArrowheads="1"/>
          </p:cNvSpPr>
          <p:nvPr/>
        </p:nvSpPr>
        <p:spPr bwMode="auto">
          <a:xfrm rot="2935554">
            <a:off x="5494338" y="6391275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Sales</a:t>
            </a:r>
          </a:p>
        </p:txBody>
      </p:sp>
      <p:sp>
        <p:nvSpPr>
          <p:cNvPr id="12492813" name="Text Box 13"/>
          <p:cNvSpPr txBox="1">
            <a:spLocks noChangeArrowheads="1"/>
          </p:cNvSpPr>
          <p:nvPr/>
        </p:nvSpPr>
        <p:spPr bwMode="auto">
          <a:xfrm rot="2935554">
            <a:off x="7094538" y="6391275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2000" b="1">
                <a:solidFill>
                  <a:srgbClr val="000000"/>
                </a:solidFill>
                <a:latin typeface="Times New Roman" charset="0"/>
              </a:rPr>
              <a:t>Secretary</a:t>
            </a:r>
          </a:p>
        </p:txBody>
      </p:sp>
      <p:sp>
        <p:nvSpPr>
          <p:cNvPr id="12492814" name="Rectangle 14"/>
          <p:cNvSpPr>
            <a:spLocks noChangeArrowheads="1"/>
          </p:cNvSpPr>
          <p:nvPr/>
        </p:nvSpPr>
        <p:spPr bwMode="auto">
          <a:xfrm>
            <a:off x="3429000" y="2743200"/>
            <a:ext cx="381000" cy="29718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5" name="Rectangle 15"/>
          <p:cNvSpPr>
            <a:spLocks noChangeArrowheads="1"/>
          </p:cNvSpPr>
          <p:nvPr/>
        </p:nvSpPr>
        <p:spPr bwMode="auto">
          <a:xfrm>
            <a:off x="4724400" y="2286000"/>
            <a:ext cx="381000" cy="34290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6" name="Rectangle 16"/>
          <p:cNvSpPr>
            <a:spLocks noChangeArrowheads="1"/>
          </p:cNvSpPr>
          <p:nvPr/>
        </p:nvSpPr>
        <p:spPr bwMode="auto">
          <a:xfrm>
            <a:off x="6096000" y="2743200"/>
            <a:ext cx="381000" cy="29718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7" name="Rectangle 17"/>
          <p:cNvSpPr>
            <a:spLocks noChangeArrowheads="1"/>
          </p:cNvSpPr>
          <p:nvPr/>
        </p:nvSpPr>
        <p:spPr bwMode="auto">
          <a:xfrm>
            <a:off x="7467600" y="3048000"/>
            <a:ext cx="381000" cy="26670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8" name="Rectangle 18"/>
          <p:cNvSpPr>
            <a:spLocks noChangeArrowheads="1"/>
          </p:cNvSpPr>
          <p:nvPr/>
        </p:nvSpPr>
        <p:spPr bwMode="auto">
          <a:xfrm>
            <a:off x="3048000" y="4191000"/>
            <a:ext cx="381000" cy="1524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19" name="Rectangle 19"/>
          <p:cNvSpPr>
            <a:spLocks noChangeArrowheads="1"/>
          </p:cNvSpPr>
          <p:nvPr/>
        </p:nvSpPr>
        <p:spPr bwMode="auto">
          <a:xfrm>
            <a:off x="4343400" y="2971800"/>
            <a:ext cx="381000" cy="2743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20" name="Rectangle 20"/>
          <p:cNvSpPr>
            <a:spLocks noChangeArrowheads="1"/>
          </p:cNvSpPr>
          <p:nvPr/>
        </p:nvSpPr>
        <p:spPr bwMode="auto">
          <a:xfrm>
            <a:off x="5715000" y="3200400"/>
            <a:ext cx="381000" cy="2514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92821" name="Rectangle 21"/>
          <p:cNvSpPr>
            <a:spLocks noChangeArrowheads="1"/>
          </p:cNvSpPr>
          <p:nvPr/>
        </p:nvSpPr>
        <p:spPr bwMode="auto">
          <a:xfrm>
            <a:off x="7086600" y="2743200"/>
            <a:ext cx="381000" cy="2971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25621" name="Rectangle 22"/>
          <p:cNvSpPr>
            <a:spLocks noChangeArrowheads="1"/>
          </p:cNvSpPr>
          <p:nvPr/>
        </p:nvSpPr>
        <p:spPr bwMode="auto">
          <a:xfrm>
            <a:off x="1981200" y="1524000"/>
            <a:ext cx="5334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25622" name="Rectangle 23"/>
          <p:cNvSpPr>
            <a:spLocks noChangeArrowheads="1"/>
          </p:cNvSpPr>
          <p:nvPr/>
        </p:nvSpPr>
        <p:spPr bwMode="auto">
          <a:xfrm>
            <a:off x="1981200" y="1828800"/>
            <a:ext cx="533400" cy="152400"/>
          </a:xfrm>
          <a:prstGeom prst="rect">
            <a:avLst/>
          </a:prstGeom>
          <a:solidFill>
            <a:srgbClr val="990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912813"/>
            <a:endParaRPr lang="en-US">
              <a:solidFill>
                <a:srgbClr val="FFFFFF"/>
              </a:solidFill>
            </a:endParaRPr>
          </a:p>
        </p:txBody>
      </p:sp>
      <p:sp>
        <p:nvSpPr>
          <p:cNvPr id="25623" name="Text Box 24"/>
          <p:cNvSpPr txBox="1">
            <a:spLocks noChangeArrowheads="1"/>
          </p:cNvSpPr>
          <p:nvPr/>
        </p:nvSpPr>
        <p:spPr bwMode="auto">
          <a:xfrm>
            <a:off x="2819400" y="1447800"/>
            <a:ext cx="426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1800" b="1">
                <a:solidFill>
                  <a:srgbClr val="000000"/>
                </a:solidFill>
                <a:latin typeface="Times New Roman" charset="0"/>
              </a:rPr>
              <a:t>National Adult Literacy Study 1992</a:t>
            </a:r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auto">
          <a:xfrm>
            <a:off x="2819400" y="1752600"/>
            <a:ext cx="556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SzPct val="50000"/>
            </a:pPr>
            <a:r>
              <a:rPr lang="en-US" sz="1800" b="1">
                <a:solidFill>
                  <a:srgbClr val="000000"/>
                </a:solidFill>
                <a:latin typeface="Times New Roman" charset="0"/>
              </a:rPr>
              <a:t>International Center for Leadership in Education 2009</a:t>
            </a:r>
          </a:p>
        </p:txBody>
      </p:sp>
      <p:sp>
        <p:nvSpPr>
          <p:cNvPr id="25625" name="TextBox 1"/>
          <p:cNvSpPr txBox="1">
            <a:spLocks noChangeArrowheads="1"/>
          </p:cNvSpPr>
          <p:nvPr/>
        </p:nvSpPr>
        <p:spPr bwMode="auto">
          <a:xfrm>
            <a:off x="552450" y="63642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0888231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2805" grpId="0"/>
      <p:bldP spid="12492808" grpId="0" animBg="1"/>
      <p:bldP spid="12492809" grpId="0" animBg="1"/>
      <p:bldP spid="12492810" grpId="0"/>
      <p:bldP spid="12492813" grpId="0"/>
      <p:bldP spid="12492814" grpId="0" animBg="1"/>
      <p:bldP spid="12492815" grpId="0" animBg="1"/>
      <p:bldP spid="12492816" grpId="0" animBg="1"/>
      <p:bldP spid="12492817" grpId="0" animBg="1"/>
      <p:bldP spid="12492818" grpId="0" animBg="1"/>
      <p:bldP spid="12492819" grpId="0" animBg="1"/>
      <p:bldP spid="12492820" grpId="0" animBg="1"/>
      <p:bldP spid="124928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As </a:t>
            </a:r>
            <a:r>
              <a:rPr lang="en-US" sz="4000" dirty="0" err="1" smtClean="0"/>
              <a:t>Lexile</a:t>
            </a:r>
            <a:r>
              <a:rPr lang="en-US" sz="4000" dirty="0" smtClean="0"/>
              <a:t> levels are increasing in real-world situations, what implications does this have for instruction in schools?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5806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650" y="173548"/>
            <a:ext cx="7716837" cy="1447800"/>
          </a:xfrm>
        </p:spPr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pic>
        <p:nvPicPr>
          <p:cNvPr id="4" name="Content Placeholder 3" descr="p21 framework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" b="-16756"/>
          <a:stretch/>
        </p:blipFill>
        <p:spPr>
          <a:xfrm>
            <a:off x="712788" y="1359205"/>
            <a:ext cx="7716838" cy="6304295"/>
          </a:xfrm>
        </p:spPr>
      </p:pic>
    </p:spTree>
    <p:extLst>
      <p:ext uri="{BB962C8B-B14F-4D97-AF65-F5344CB8AC3E}">
        <p14:creationId xmlns:p14="http://schemas.microsoft.com/office/powerpoint/2010/main" val="2368805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1161</TotalTime>
  <Words>1796</Words>
  <Application>Microsoft Macintosh PowerPoint</Application>
  <PresentationFormat>On-screen Show (4:3)</PresentationFormat>
  <Paragraphs>260</Paragraphs>
  <Slides>38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Sky</vt:lpstr>
      <vt:lpstr>Common Core and Assessments</vt:lpstr>
      <vt:lpstr>Goals and Objectives</vt:lpstr>
      <vt:lpstr>Prior Knowledge Questions</vt:lpstr>
      <vt:lpstr>Common Core Overview Video</vt:lpstr>
      <vt:lpstr>Discuss with Groups:</vt:lpstr>
      <vt:lpstr> Lexile  Framework® for Reading Study  Summary of Text Lexile Measures</vt:lpstr>
      <vt:lpstr>On-the Job  Lexile Requirements</vt:lpstr>
      <vt:lpstr>Reflection</vt:lpstr>
      <vt:lpstr>21st Century Skills</vt:lpstr>
      <vt:lpstr>P21 Skills</vt:lpstr>
      <vt:lpstr>Creating a 21st Century Classroom</vt:lpstr>
      <vt:lpstr>PowerPoint Presentation</vt:lpstr>
      <vt:lpstr>       Before we begin… </vt:lpstr>
      <vt:lpstr>Now let’s apply your  rigor definition…</vt:lpstr>
      <vt:lpstr>Developing the Cognitive  Rigor Matrix</vt:lpstr>
      <vt:lpstr> Bloom’s Taxonomy [1956 ] &amp; Bloom’s Cognitive Process Dimensions [2005]</vt:lpstr>
      <vt:lpstr>   Webb’s Depth-of-Knowledge Levels </vt:lpstr>
      <vt:lpstr>Video Application</vt:lpstr>
      <vt:lpstr>DOK Application Video</vt:lpstr>
      <vt:lpstr>Reflection</vt:lpstr>
      <vt:lpstr>Bloom’s and DOK </vt:lpstr>
      <vt:lpstr>Bloom’s and DOK</vt:lpstr>
      <vt:lpstr>DOK is about complexity— not difficulty!</vt:lpstr>
      <vt:lpstr>Identifying Bloom’s and DOK</vt:lpstr>
      <vt:lpstr>Identifying Bloom’s and DOK</vt:lpstr>
      <vt:lpstr>Identifying Bloom’s and DOK</vt:lpstr>
      <vt:lpstr>The Hess Cognitive Rigor Matrix:</vt:lpstr>
      <vt:lpstr>Identifying Bloom’s &amp; DOK Levels</vt:lpstr>
      <vt:lpstr>Reflection and Share-Out: </vt:lpstr>
      <vt:lpstr>Defining DOK</vt:lpstr>
      <vt:lpstr>Skill vs. Task</vt:lpstr>
      <vt:lpstr>PowerPoint Presentation</vt:lpstr>
      <vt:lpstr>Steps to Create Tasks</vt:lpstr>
      <vt:lpstr>DOK Application</vt:lpstr>
      <vt:lpstr>DOK Application Video</vt:lpstr>
      <vt:lpstr>Reflection and Analysis</vt:lpstr>
      <vt:lpstr>Wrap Up and Reflection</vt:lpstr>
      <vt:lpstr>Survey Monkey</vt:lpstr>
    </vt:vector>
  </TitlesOfParts>
  <Company>San Bernardino City Unified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Comprehending the CCSS Standards</dc:title>
  <dc:creator>Lauryn Wild</dc:creator>
  <cp:lastModifiedBy>Ali del Castillo</cp:lastModifiedBy>
  <cp:revision>18</cp:revision>
  <dcterms:created xsi:type="dcterms:W3CDTF">2013-05-27T21:59:30Z</dcterms:created>
  <dcterms:modified xsi:type="dcterms:W3CDTF">2013-06-04T06:43:49Z</dcterms:modified>
</cp:coreProperties>
</file>